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712" r:id="rId2"/>
    <p:sldMasterId id="2147484699" r:id="rId3"/>
    <p:sldMasterId id="214748396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0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8FE"/>
    <a:srgbClr val="8AFE16"/>
    <a:srgbClr val="000000"/>
    <a:srgbClr val="0F6FC6"/>
    <a:srgbClr val="6B8537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0985" autoAdjust="0"/>
  </p:normalViewPr>
  <p:slideViewPr>
    <p:cSldViewPr>
      <p:cViewPr>
        <p:scale>
          <a:sx n="60" d="100"/>
          <a:sy n="60" d="100"/>
        </p:scale>
        <p:origin x="-165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0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326D-2BB4-454A-9D38-6EE3334F056F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AF21-28D4-405F-BE8E-C563C4516D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75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41D460-424C-4F95-B97A-5FCB8ACFB56B}" type="datetimeFigureOut">
              <a:rPr lang="pl-PL"/>
              <a:pPr>
                <a:defRPr/>
              </a:pPr>
              <a:t>2016-09-22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BF45-388A-4536-B008-DFB2882CA90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737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Aby zmienić liczbę całkowitą slajdów wyświetlaną w stopce slajdu należy po zakończeniu prezentacji wejść do menu WIDOK -&gt; WZORZEC SLAJDÓW i wstawić odpowiednią liczbę w układy używane w prezentacji (po najechaniu myszą na poszczególne układy po lewej stronie pojawia się w dymku informacja czy dany układ jest używany) a następnie kliknąć ZAMKNIJ WIDOK WZORCA</a:t>
            </a:r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2FAC6C4-61D7-456A-ABA1-E2A40FE8B043}" type="slidenum">
              <a:rPr lang="pl-PL" altLang="pl-PL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4006850"/>
            <a:ext cx="7458918" cy="1281113"/>
          </a:xfrm>
          <a:prstGeom prst="rect">
            <a:avLst/>
          </a:prstGeom>
          <a:noFill/>
          <a:ln w="6350" cap="rnd" cmpd="sng" algn="ctr">
            <a:solidFill>
              <a:srgbClr val="002776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1272208" y="5407025"/>
            <a:ext cx="7455867" cy="685800"/>
          </a:xfrm>
          <a:prstGeom prst="rect">
            <a:avLst/>
          </a:prstGeom>
          <a:noFill/>
          <a:ln w="6350" cap="rnd" cmpd="sng" algn="ctr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1031032" y="4006850"/>
            <a:ext cx="228600" cy="1281113"/>
          </a:xfrm>
          <a:prstGeom prst="rect">
            <a:avLst/>
          </a:prstGeom>
          <a:solidFill>
            <a:srgbClr val="00277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1043608" y="5407025"/>
            <a:ext cx="228600" cy="685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8" descr="C:\Documents and Settings\Grzegorz\Pulpit\LOGOSY\IChPW_logo_pion_280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1"/>
          <a:stretch>
            <a:fillRect/>
          </a:stretch>
        </p:blipFill>
        <p:spPr bwMode="auto">
          <a:xfrm>
            <a:off x="107950" y="230188"/>
            <a:ext cx="23034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3813"/>
            <a:ext cx="18335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72208" y="4077072"/>
            <a:ext cx="7446342" cy="1158974"/>
          </a:xfrm>
        </p:spPr>
        <p:txBody>
          <a:bodyPr anchor="t">
            <a:normAutofit/>
          </a:bodyPr>
          <a:lstStyle>
            <a:lvl1pPr algn="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72208" y="5483696"/>
            <a:ext cx="7446342" cy="533400"/>
          </a:xfrm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55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646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4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737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99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82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62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162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134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8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E2E9B-1512-4EC3-A35D-EED972E7C61A}" type="slidenum">
              <a:rPr lang="pl-PL" smtClean="0"/>
              <a:pPr>
                <a:defRPr/>
              </a:pPr>
              <a:t>‹#›</a:t>
            </a:fld>
            <a:r>
              <a:rPr lang="pl-PL" dirty="0" smtClean="0"/>
              <a:t>/15</a:t>
            </a:r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78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850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4972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587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393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5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30000">
              <a:srgbClr val="E7E7E7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89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276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24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38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A8A208-1990-41AD-A087-2A72C656E4F4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5B755-626A-4479-A575-1A6319587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94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E2E9B-1512-4EC3-A35D-EED972E7C61A}" type="slidenum">
              <a:rPr lang="pl-PL" smtClean="0"/>
              <a:pPr>
                <a:defRPr/>
              </a:pPr>
              <a:t>‹#›</a:t>
            </a:fld>
            <a:r>
              <a:rPr lang="pl-PL" smtClean="0"/>
              <a:t>/15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2261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03350" y="4006850"/>
            <a:ext cx="7315200" cy="1281113"/>
          </a:xfrm>
          <a:prstGeom prst="rect">
            <a:avLst/>
          </a:prstGeom>
          <a:noFill/>
          <a:ln w="6350" cap="rnd" cmpd="sng" algn="ctr">
            <a:solidFill>
              <a:srgbClr val="002776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12875" y="5407025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tx1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03350" y="4006850"/>
            <a:ext cx="228600" cy="1281113"/>
          </a:xfrm>
          <a:prstGeom prst="rect">
            <a:avLst/>
          </a:prstGeom>
          <a:solidFill>
            <a:srgbClr val="002776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12875" y="5407025"/>
            <a:ext cx="228600" cy="685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8" descr="C:\Documents and Settings\Grzegorz\Pulpit\LOGOSY\IChPW_logo_pion_280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1"/>
          <a:stretch>
            <a:fillRect/>
          </a:stretch>
        </p:blipFill>
        <p:spPr bwMode="auto">
          <a:xfrm>
            <a:off x="107950" y="230188"/>
            <a:ext cx="23034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6"/>
          <a:stretch>
            <a:fillRect/>
          </a:stretch>
        </p:blipFill>
        <p:spPr bwMode="auto">
          <a:xfrm>
            <a:off x="342900" y="1293813"/>
            <a:ext cx="183356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381750"/>
            <a:ext cx="34305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717973" y="4077072"/>
            <a:ext cx="6858000" cy="1158974"/>
          </a:xfrm>
        </p:spPr>
        <p:txBody>
          <a:bodyPr anchor="t">
            <a:normAutofit/>
          </a:bodyPr>
          <a:lstStyle>
            <a:lvl1pPr algn="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717973" y="5483696"/>
            <a:ext cx="6858000" cy="533400"/>
          </a:xfrm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7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913F-8549-4AD3-9FA2-9E41C488BCFA}" type="slidenum">
              <a:rPr lang="pl-PL"/>
              <a:pPr>
                <a:defRPr/>
              </a:pPr>
              <a:t>‹#›</a:t>
            </a:fld>
            <a:r>
              <a:rPr lang="pl-PL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24721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1D0D-1BD7-400E-B4D4-7A4974CDD063}" type="slidenum">
              <a:rPr lang="pl-PL"/>
              <a:pPr>
                <a:defRPr/>
              </a:pPr>
              <a:t>‹#›</a:t>
            </a:fld>
            <a:r>
              <a:rPr lang="pl-PL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115449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0B37E753-A43D-48D0-9CAF-53EA8688CFF7}" type="slidenum">
              <a:rPr lang="pl-PL"/>
              <a:pPr>
                <a:defRPr/>
              </a:pPr>
              <a:t>‹#›</a:t>
            </a:fld>
            <a:r>
              <a:rPr lang="pl-PL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648792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58A96D28-7F99-4231-BFD9-6CCC9A21E204}" type="slidenum">
              <a:rPr lang="pl-PL"/>
              <a:pPr>
                <a:defRPr/>
              </a:pPr>
              <a:t>‹#›</a:t>
            </a:fld>
            <a:r>
              <a:rPr lang="pl-PL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835795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Łącznik prostoliniowy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równoramienny 6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7409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88496"/>
          </a:xfrm>
        </p:spPr>
        <p:txBody>
          <a:bodyPr/>
          <a:lstStyle>
            <a:lvl2pPr>
              <a:defRPr>
                <a:solidFill>
                  <a:srgbClr val="002776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Symbol zastępczy numeru slajdu 22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 algn="l" eaLnBrk="1" latinLnBrk="0" hangingPunct="1">
              <a:defRPr kumimoji="0" sz="1400"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B11AC091-EC12-4D2F-B681-648BFB9BC2AD}" type="slidenum">
              <a:rPr lang="pl-PL"/>
              <a:pPr>
                <a:defRPr/>
              </a:pPr>
              <a:t>‹#›</a:t>
            </a:fld>
            <a:r>
              <a:rPr lang="pl-PL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149266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4114-ECC2-4948-92F3-1D7C2926D85B}" type="slidenum">
              <a:rPr lang="pl-PL"/>
              <a:pPr>
                <a:defRPr/>
              </a:pPr>
              <a:t>‹#›</a:t>
            </a:fld>
            <a:r>
              <a:rPr lang="pl-PL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77117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813818CA-BD37-4D01-BC0C-702DD0126BF1}" type="slidenum">
              <a:rPr lang="pl-PL"/>
              <a:pPr>
                <a:defRPr/>
              </a:pPr>
              <a:t>‹#›</a:t>
            </a:fld>
            <a:r>
              <a:rPr lang="pl-PL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69196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12897A8B-0D6A-43C9-BE43-98DA70B06930}" type="slidenum">
              <a:rPr lang="pl-PL"/>
              <a:pPr>
                <a:defRPr/>
              </a:pPr>
              <a:t>‹#›</a:t>
            </a:fld>
            <a:r>
              <a:rPr lang="pl-PL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21845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oliniowy 8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Łącznik prostoliniowy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równoramienny 6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7409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88496"/>
          </a:xfrm>
        </p:spPr>
        <p:txBody>
          <a:bodyPr/>
          <a:lstStyle>
            <a:lvl2pPr>
              <a:defRPr>
                <a:solidFill>
                  <a:srgbClr val="002776"/>
                </a:solidFill>
              </a:defRPr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Symbol zastępczy numeru slajdu 22"/>
          <p:cNvSpPr>
            <a:spLocks noGrp="1"/>
          </p:cNvSpPr>
          <p:nvPr>
            <p:ph type="sldNum" sz="quarter" idx="10"/>
          </p:nvPr>
        </p:nvSpPr>
        <p:spPr>
          <a:xfrm>
            <a:off x="612775" y="6356350"/>
            <a:ext cx="1981200" cy="365125"/>
          </a:xfrm>
        </p:spPr>
        <p:txBody>
          <a:bodyPr/>
          <a:lstStyle>
            <a:lvl1pPr algn="l" eaLnBrk="1" latinLnBrk="0" hangingPunct="1">
              <a:defRPr kumimoji="0" sz="1400"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5F67DDC8-C5AC-4D71-9851-B8E455B4ADC2}" type="slidenum">
              <a:rPr lang="pl-PL"/>
              <a:pPr>
                <a:defRPr/>
              </a:pPr>
              <a:t>‹#›</a:t>
            </a:fld>
            <a:r>
              <a:rPr lang="pl-PL" dirty="0"/>
              <a:t>/30</a:t>
            </a:r>
          </a:p>
        </p:txBody>
      </p:sp>
    </p:spTree>
    <p:extLst>
      <p:ext uri="{BB962C8B-B14F-4D97-AF65-F5344CB8AC3E}">
        <p14:creationId xmlns:p14="http://schemas.microsoft.com/office/powerpoint/2010/main" val="31526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2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62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BCBCB"/>
            </a:gs>
            <a:gs pos="30000">
              <a:srgbClr val="E7E7E7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solidFill>
              <a:srgbClr val="0027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2776"/>
                </a:solidFill>
                <a:latin typeface="+mn-lt"/>
              </a:defRPr>
            </a:lvl1pPr>
          </a:lstStyle>
          <a:p>
            <a:pPr>
              <a:defRPr/>
            </a:pPr>
            <a:fld id="{E0AE2E9B-1512-4EC3-A35D-EED972E7C61A}" type="slidenum">
              <a:rPr lang="pl-PL"/>
              <a:pPr>
                <a:defRPr/>
              </a:pPr>
              <a:t>‹#›</a:t>
            </a:fld>
            <a:r>
              <a:rPr lang="pl-PL" dirty="0"/>
              <a:t>/15</a:t>
            </a:r>
          </a:p>
        </p:txBody>
      </p:sp>
      <p:sp>
        <p:nvSpPr>
          <p:cNvPr id="1029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0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711" r:id="rId3"/>
    <p:sldLayoutId id="2147484678" r:id="rId4"/>
    <p:sldLayoutId id="2147484679" r:id="rId5"/>
    <p:sldLayoutId id="2147484680" r:id="rId6"/>
    <p:sldLayoutId id="214748468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27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rgbClr val="002776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0A71-968F-4A7E-A957-5A63FC5BF52D}" type="datetimeFigureOut">
              <a:rPr lang="pl-PL" smtClean="0"/>
              <a:t>2016-09-22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4435-24F4-4007-86CB-F66F68320F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1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95536" y="6356350"/>
            <a:ext cx="8352928" cy="385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7" name="Picture 2" descr="C:\Documents and Settings\Grzegorz\Pulpit\LOGOSY\ICHPW_nazwa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6966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 Koksoprojekt kwadrat ok"/>
          <p:cNvPicPr>
            <a:picLocks noChangeAspect="1" noChangeArrowheads="1"/>
          </p:cNvPicPr>
          <p:nvPr userDrawn="1"/>
        </p:nvPicPr>
        <p:blipFill>
          <a:blip r:embed="rId14" cstate="print"/>
          <a:srcRect l="18919" t="7245" r="19751" b="7086"/>
          <a:stretch>
            <a:fillRect/>
          </a:stretch>
        </p:blipFill>
        <p:spPr bwMode="auto">
          <a:xfrm>
            <a:off x="6012160" y="633547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Logo Koksoprojekt napis sam"/>
          <p:cNvPicPr>
            <a:picLocks noChangeAspect="1" noChangeArrowheads="1"/>
          </p:cNvPicPr>
          <p:nvPr userDrawn="1"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60232" y="6422009"/>
            <a:ext cx="1959102" cy="2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00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CBCBCB"/>
            </a:gs>
            <a:gs pos="30000">
              <a:srgbClr val="E7E7E7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2051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solidFill>
              <a:srgbClr val="00277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719138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002776"/>
                </a:solidFill>
                <a:latin typeface="+mn-lt"/>
              </a:defRPr>
            </a:lvl1pPr>
          </a:lstStyle>
          <a:p>
            <a:pPr>
              <a:defRPr/>
            </a:pPr>
            <a:fld id="{8A0B170D-0BF2-4A5D-A0BE-01AFB1641DEA}" type="slidenum">
              <a:rPr lang="pl-PL"/>
              <a:pPr>
                <a:defRPr/>
              </a:pPr>
              <a:t>‹#›</a:t>
            </a:fld>
            <a:r>
              <a:rPr lang="pl-PL"/>
              <a:t>/15</a:t>
            </a:r>
          </a:p>
        </p:txBody>
      </p:sp>
      <p:sp>
        <p:nvSpPr>
          <p:cNvPr id="2053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4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rgbClr val="00277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4300"/>
            <a:ext cx="190500" cy="120650"/>
          </a:xfrm>
          <a:prstGeom prst="triangle">
            <a:avLst>
              <a:gd name="adj" fmla="val 50000"/>
            </a:avLst>
          </a:prstGeom>
          <a:solidFill>
            <a:srgbClr val="002776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Documents and Settings\Grzegorz\Pulpit\LOGOSY\ICHPW_nazwa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413500"/>
            <a:ext cx="167957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C:\Documents and Settings\Grzegorz\Pulpit\IK-+-2logaUE-01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381750"/>
            <a:ext cx="280828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27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2776"/>
          </a:solidFill>
          <a:latin typeface="Myriad Web Pro" pitchFamily="34" charset="-1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rgbClr val="002776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008ABF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ctrTitle"/>
          </p:nvPr>
        </p:nvSpPr>
        <p:spPr>
          <a:xfrm>
            <a:off x="1187624" y="4141788"/>
            <a:ext cx="7632848" cy="1016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altLang="pl-PL" dirty="0"/>
              <a:t>ROZWIĄZANIA DLA POPRAWY EFEKTYWNOŚCI OPALANIA BATERII KOKSOWNICZEJ</a:t>
            </a:r>
            <a:endParaRPr lang="pl-PL" altLang="pl-PL" dirty="0" smtClean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17675" y="5445125"/>
            <a:ext cx="6858000" cy="720725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rgbClr val="0F6FC6"/>
              </a:buClr>
              <a:defRPr/>
            </a:pPr>
            <a:r>
              <a:rPr lang="pl-PL" sz="1700" dirty="0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Ludwik </a:t>
            </a:r>
            <a:r>
              <a:rPr lang="pl-PL" sz="1700" dirty="0" err="1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Kosyrczyk</a:t>
            </a:r>
            <a:r>
              <a:rPr lang="pl-PL" sz="1700" dirty="0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 INSTYTUT CHEMICZNEJ PRZERÓBKI WĘGLA</a:t>
            </a:r>
          </a:p>
          <a:p>
            <a:pPr algn="l" eaLnBrk="1" fontAlgn="auto" hangingPunct="1">
              <a:spcAft>
                <a:spcPts val="0"/>
              </a:spcAft>
              <a:buClr>
                <a:srgbClr val="0F6FC6"/>
              </a:buClr>
              <a:defRPr/>
            </a:pPr>
            <a:r>
              <a:rPr lang="pl-PL" sz="1700" dirty="0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Wiktor </a:t>
            </a:r>
            <a:r>
              <a:rPr lang="pl-PL" sz="1700" dirty="0" err="1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Hummer</a:t>
            </a:r>
            <a:r>
              <a:rPr lang="pl-PL" sz="1700" dirty="0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, </a:t>
            </a:r>
            <a:r>
              <a:rPr lang="pl-PL" sz="1700" dirty="0" err="1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Grzegprz</a:t>
            </a:r>
            <a:r>
              <a:rPr lang="pl-PL" sz="1700" dirty="0" smtClean="0">
                <a:solidFill>
                  <a:srgbClr val="002776">
                    <a:lumMod val="60000"/>
                    <a:lumOff val="40000"/>
                  </a:srgbClr>
                </a:solidFill>
              </a:rPr>
              <a:t> Wojciechowski B.P. „KOKSOPROJEKT”</a:t>
            </a:r>
            <a:endParaRPr lang="pl-PL" sz="1700" dirty="0">
              <a:solidFill>
                <a:srgbClr val="002776">
                  <a:lumMod val="60000"/>
                  <a:lumOff val="40000"/>
                </a:srgb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700" dirty="0" smtClean="0"/>
              <a:t>                                                                 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266950" cy="4095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6" name="Picture 4" descr="Logo Koksoprojekt kwadrat ok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919" t="7245" r="19751" b="7086"/>
          <a:stretch>
            <a:fillRect/>
          </a:stretch>
        </p:blipFill>
        <p:spPr bwMode="auto">
          <a:xfrm>
            <a:off x="6759153" y="1052736"/>
            <a:ext cx="1493044" cy="149304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90850" y="3989859"/>
            <a:ext cx="3124200" cy="1990725"/>
            <a:chOff x="1884" y="2634"/>
            <a:chExt cx="1968" cy="1254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27"/>
            <a:stretch>
              <a:fillRect/>
            </a:stretch>
          </p:blipFill>
          <p:spPr bwMode="auto">
            <a:xfrm>
              <a:off x="1934" y="2634"/>
              <a:ext cx="1918" cy="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1884" y="3177"/>
              <a:ext cx="1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2800" b="1">
                  <a:solidFill>
                    <a:schemeClr val="bg1"/>
                  </a:solidFill>
                </a:rPr>
                <a:t>BATERIA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057400" y="1484784"/>
            <a:ext cx="5105400" cy="1833563"/>
            <a:chOff x="1296" y="1056"/>
            <a:chExt cx="3216" cy="1155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296" y="1056"/>
              <a:ext cx="3216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pl-PL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536" y="1200"/>
              <a:ext cx="2736" cy="1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800" b="1"/>
                <a:t>TSM=f(</a:t>
              </a:r>
              <a:r>
                <a:rPr lang="pl-PL" altLang="pl-PL" sz="1800" b="1">
                  <a:sym typeface="Symbol" pitchFamily="18" charset="2"/>
                </a:rPr>
                <a:t>,W)+A      TSK=</a:t>
              </a:r>
              <a:r>
                <a:rPr lang="pl-PL" altLang="pl-PL" sz="1800" b="1"/>
                <a:t>f(</a:t>
              </a:r>
              <a:r>
                <a:rPr lang="pl-PL" altLang="pl-PL" sz="1800" b="1">
                  <a:sym typeface="Symbol" pitchFamily="18" charset="2"/>
                </a:rPr>
                <a:t>,W)+B</a:t>
              </a:r>
            </a:p>
            <a:p>
              <a:pPr algn="ctr">
                <a:spcBef>
                  <a:spcPct val="50000"/>
                </a:spcBef>
              </a:pPr>
              <a:r>
                <a:rPr lang="pl-PL" altLang="pl-PL" sz="1800" b="1">
                  <a:sym typeface="Symbol" pitchFamily="18" charset="2"/>
                </a:rPr>
                <a:t>PSM=f(Wd)+C      PSK=f(Wd)</a:t>
              </a:r>
            </a:p>
            <a:p>
              <a:pPr algn="ctr">
                <a:spcBef>
                  <a:spcPct val="50000"/>
                </a:spcBef>
              </a:pPr>
              <a:r>
                <a:rPr lang="pl-PL" altLang="pl-PL" sz="1800" b="1">
                  <a:sym typeface="Symbol" pitchFamily="18" charset="2"/>
                </a:rPr>
                <a:t>Przerwa=f(,W)+D</a:t>
              </a:r>
            </a:p>
            <a:p>
              <a:pPr algn="ctr">
                <a:spcBef>
                  <a:spcPct val="50000"/>
                </a:spcBef>
              </a:pPr>
              <a:endParaRPr lang="pl-PL" altLang="pl-PL" sz="1800" b="1"/>
            </a:p>
          </p:txBody>
        </p:sp>
      </p:grpSp>
      <p:sp>
        <p:nvSpPr>
          <p:cNvPr id="10" name="AutoShape 14"/>
          <p:cNvSpPr>
            <a:spLocks noChangeArrowheads="1"/>
          </p:cNvSpPr>
          <p:nvPr/>
        </p:nvSpPr>
        <p:spPr bwMode="auto">
          <a:xfrm rot="10800000">
            <a:off x="7315200" y="2094384"/>
            <a:ext cx="1371600" cy="2895600"/>
          </a:xfrm>
          <a:prstGeom prst="curvedRightArrow">
            <a:avLst>
              <a:gd name="adj1" fmla="val 37374"/>
              <a:gd name="adj2" fmla="val 84444"/>
              <a:gd name="adj3" fmla="val 3210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pl-PL" altLang="pl-PL" sz="1600" b="1" dirty="0">
                <a:sym typeface="Symbol" pitchFamily="18" charset="2"/>
              </a:rPr>
              <a:t>Czas koksowania </a:t>
            </a:r>
          </a:p>
          <a:p>
            <a:pPr algn="ctr"/>
            <a:r>
              <a:rPr lang="pl-PL" altLang="pl-PL" sz="1600" b="1" dirty="0">
                <a:sym typeface="Symbol" pitchFamily="18" charset="2"/>
              </a:rPr>
              <a:t>Wilgotność wsadu W</a:t>
            </a:r>
          </a:p>
          <a:p>
            <a:pPr algn="ctr"/>
            <a:r>
              <a:rPr lang="pl-PL" altLang="pl-PL" sz="1600" b="1" dirty="0">
                <a:sym typeface="Symbol" pitchFamily="18" charset="2"/>
              </a:rPr>
              <a:t>Wartość opałowa </a:t>
            </a:r>
            <a:r>
              <a:rPr lang="pl-PL" altLang="pl-PL" sz="1600" b="1" dirty="0" err="1">
                <a:sym typeface="Symbol" pitchFamily="18" charset="2"/>
              </a:rPr>
              <a:t>Wd</a:t>
            </a:r>
            <a:endParaRPr lang="pl-PL" altLang="pl-PL" sz="1600" b="1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4362450" y="3008784"/>
            <a:ext cx="533400" cy="990600"/>
          </a:xfrm>
          <a:prstGeom prst="downArrow">
            <a:avLst>
              <a:gd name="adj1" fmla="val 50000"/>
              <a:gd name="adj2" fmla="val 63839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609600" y="2094384"/>
            <a:ext cx="1295400" cy="2971800"/>
          </a:xfrm>
          <a:prstGeom prst="curvedLeftArrow">
            <a:avLst>
              <a:gd name="adj1" fmla="val 45882"/>
              <a:gd name="adj2" fmla="val 9176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pl-PL" altLang="pl-PL" sz="1600" b="1" dirty="0"/>
              <a:t>Korekta C i D w oparciu</a:t>
            </a:r>
          </a:p>
          <a:p>
            <a:pPr algn="ctr"/>
            <a:r>
              <a:rPr lang="pl-PL" altLang="pl-PL" sz="1600" b="1" dirty="0"/>
              <a:t>o analizę wyników </a:t>
            </a:r>
          </a:p>
          <a:p>
            <a:pPr algn="ctr"/>
            <a:r>
              <a:rPr lang="pl-PL" altLang="pl-PL" sz="1600" b="1" dirty="0"/>
              <a:t>pomiarów temperatur </a:t>
            </a:r>
          </a:p>
          <a:p>
            <a:pPr algn="ctr"/>
            <a:r>
              <a:rPr lang="pl-PL" altLang="pl-PL" sz="1600" b="1" dirty="0"/>
              <a:t>w kanałach grzewczych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200400" y="3008784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pl-PL" sz="1600" b="1" dirty="0"/>
              <a:t>Korekta A i B</a:t>
            </a:r>
          </a:p>
          <a:p>
            <a:pPr algn="ctr"/>
            <a:r>
              <a:rPr lang="pl-PL" altLang="pl-PL" sz="1600" b="1" dirty="0"/>
              <a:t>w oparciu o </a:t>
            </a:r>
          </a:p>
          <a:p>
            <a:pPr algn="ctr"/>
            <a:r>
              <a:rPr lang="pl-PL" altLang="pl-PL" sz="1600" b="1" dirty="0"/>
              <a:t>Indeks Koksowania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5562600" y="3008784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pl-PL" sz="1600" b="1" dirty="0"/>
              <a:t>Korekta A</a:t>
            </a:r>
          </a:p>
          <a:p>
            <a:pPr algn="ctr"/>
            <a:r>
              <a:rPr lang="pl-PL" altLang="pl-PL" sz="1600" b="1" dirty="0"/>
              <a:t>w oparciu o </a:t>
            </a:r>
          </a:p>
          <a:p>
            <a:pPr algn="ctr"/>
            <a:r>
              <a:rPr lang="pl-PL" altLang="pl-PL" sz="1600" b="1" dirty="0"/>
              <a:t>rozkład temperatur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Automatyzacja opalania jako rozwiązanie dla poprawy efektywności opalania</a:t>
            </a:r>
            <a:endParaRPr lang="pl-PL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/>
      <p:bldP spid="12" grpId="0" animBg="1" autoUpdateAnimBg="0"/>
      <p:bldP spid="13" grpId="0" animBg="1" autoUpdateAnimBg="0"/>
      <p:bldP spid="1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Symulator baterii jako rozwiązanie dla poprawy efektywności opalania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pic>
        <p:nvPicPr>
          <p:cNvPr id="4" name="Obraz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1" b="4765"/>
          <a:stretch/>
        </p:blipFill>
        <p:spPr bwMode="auto">
          <a:xfrm>
            <a:off x="0" y="1070739"/>
            <a:ext cx="9144000" cy="5166573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4"/>
          <a:stretch/>
        </p:blipFill>
        <p:spPr bwMode="auto">
          <a:xfrm>
            <a:off x="21340" y="1070739"/>
            <a:ext cx="9144000" cy="529876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az 5" descr="E:\Moje dokumenty\IK\SYMULATOR\maski 24.09.13\powietrze_spalin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" y="1052737"/>
            <a:ext cx="9088926" cy="531676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Obraz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4" b="15077"/>
          <a:stretch/>
        </p:blipFill>
        <p:spPr bwMode="auto">
          <a:xfrm>
            <a:off x="55075" y="1070739"/>
            <a:ext cx="9088925" cy="5298765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79712" y="4077072"/>
            <a:ext cx="7185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pozwolił wykazać, że istnieje optymalny czas rewersji,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</a:rPr>
              <a:t>pozwolił wykazać, że istnieją rezerwy energetyczne związane z eliminacja zmian temperatury w kanałach grzewczych w wyniku zróżnicowanego poboru ciepła przez wsad węglowy w ciągu cyklu koksowania</a:t>
            </a:r>
            <a:endParaRPr lang="pl-P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1663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Kompleksowa regulacja opalania jako rozwiązanie dla poprawy efektywności opalania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2" y="1070739"/>
            <a:ext cx="7966958" cy="528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0" y="1070739"/>
            <a:ext cx="8221736" cy="523858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8" y="1094476"/>
            <a:ext cx="9144000" cy="5286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65294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/>
              <a:t>Podsumowanie</a:t>
            </a:r>
            <a:endParaRPr lang="pl-PL" b="1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1628800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poprawa efektywności opalania baterii koksowniczej ma swoje uzasadnienie ekonomiczne i ekologiczne,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 wiele znanych rozwiązań poprawy efektywności opalania baterii koksowniczej czeka na wykorzystanie,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 istnieje również obszar badań dla poprawy efektywności opalania baterii koksowniczej i efektywnego wykorzystania wszystkich produktów koksowania</a:t>
            </a:r>
            <a:endParaRPr lang="pl-P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8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C353A"/>
              </a:clrFrom>
              <a:clrTo>
                <a:srgbClr val="2C353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15" b="21086"/>
          <a:stretch/>
        </p:blipFill>
        <p:spPr>
          <a:xfrm>
            <a:off x="2127722" y="404664"/>
            <a:ext cx="7029400" cy="50405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71600" y="2026583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 smtClean="0"/>
              <a:t>Czy gaz koksowniczy jest w naszych koksowniach produktem?</a:t>
            </a:r>
            <a:endParaRPr lang="pl-PL" sz="3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46506"/>
              </p:ext>
            </p:extLst>
          </p:nvPr>
        </p:nvGraphicFramePr>
        <p:xfrm>
          <a:off x="359532" y="1052736"/>
          <a:ext cx="4752528" cy="4371975"/>
        </p:xfrm>
        <a:graphic>
          <a:graphicData uri="http://schemas.openxmlformats.org/drawingml/2006/table">
            <a:tbl>
              <a:tblPr/>
              <a:tblGrid>
                <a:gridCol w="1764196"/>
                <a:gridCol w="1310969"/>
                <a:gridCol w="345215"/>
                <a:gridCol w="1332148"/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Skład chemiczny gazu koksowniczego i ziemnego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pl-PL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Składnik gazu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Skład objętościowy [%]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Gaz koksowniczy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Gaz ziemny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</a:t>
                      </a:r>
                      <a:r>
                        <a:rPr lang="pl-PL" sz="2000" b="1" i="0" u="none" strike="noStrike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53-60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</a:t>
                      </a:r>
                      <a:r>
                        <a:rPr lang="pl-PL" sz="2000" b="1" i="0" u="none" strike="noStrike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21-28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75-98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</a:t>
                      </a:r>
                      <a:r>
                        <a:rPr lang="pl-PL" sz="2000" b="1" i="0" u="none" strike="noStrike" baseline="-250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</a:t>
                      </a:r>
                      <a:r>
                        <a:rPr lang="pl-PL" sz="20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</a:t>
                      </a:r>
                      <a:r>
                        <a:rPr lang="pl-PL" sz="2000" b="1" i="0" u="none" strike="noStrike" baseline="-250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</a:t>
                      </a:r>
                      <a:endParaRPr lang="pl-PL" sz="2000" b="1" i="0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0,5-1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2-3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</a:t>
                      </a:r>
                      <a:r>
                        <a:rPr lang="pl-PL" sz="2000" b="1" i="0" u="none" strike="noStrike" baseline="-25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3-8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O</a:t>
                      </a:r>
                      <a:r>
                        <a:rPr lang="pl-PL" sz="2000" b="1" i="0" u="none" strike="noStrike" baseline="-250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&lt;1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0-0,2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WSPÓŁCZYNNIK EMISJI CO</a:t>
                      </a:r>
                      <a:r>
                        <a:rPr lang="pl-PL" sz="2000" b="1" i="0" u="none" strike="noStrike" baseline="-25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</a:t>
                      </a:r>
                      <a:endParaRPr lang="pl-PL" sz="2000" b="1" i="0" u="none" strike="noStrike" baseline="-25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40 MG/TJ</a:t>
                      </a:r>
                      <a:endParaRPr lang="pl-PL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 MG/TJ</a:t>
                      </a:r>
                      <a:endParaRPr lang="pl-PL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59532" y="2072410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Wielkość zanieczyszczeń gazu koksowniczego</a:t>
            </a:r>
          </a:p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 współcześnie stosowanych metodach jego oczyszczania</a:t>
            </a:r>
          </a:p>
          <a:p>
            <a:pPr algn="ctr"/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naftalen	- poniżej 0,2 g/Nm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siarkowodór	- poniżej 0,5 g/Nm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amoniak	- poniżej 0,03 g/Nm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BTX		- poniżej 3 g/Nm</a:t>
            </a:r>
            <a:r>
              <a:rPr lang="pl-PL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związki	ok. 100 </a:t>
            </a:r>
            <a:r>
              <a:rPr lang="pl-PL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ppm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5536" y="2072410"/>
            <a:ext cx="8422498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Polskie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Sieci Elektroenergetyczne prognozują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że tylko do 2020 r. </a:t>
            </a:r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trzeba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będzie wycofać z eksploatacji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 względu na obowiązujące </a:t>
            </a:r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przepisy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ekologiczne, </a:t>
            </a:r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bloki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wytwórcze opalane </a:t>
            </a:r>
            <a:endParaRPr lang="pl-PL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węglem </a:t>
            </a:r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brunatnym o mocy od 3 do 6,6 GW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0" t="13255" r="19344" b="14332"/>
          <a:stretch/>
        </p:blipFill>
        <p:spPr bwMode="auto">
          <a:xfrm>
            <a:off x="467544" y="1124744"/>
            <a:ext cx="8424936" cy="517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Instalacje dla energetycznego wykorzystania gazu koksowniczego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4" y="1124744"/>
            <a:ext cx="8370384" cy="51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13038" r="25766" b="15409"/>
          <a:stretch/>
        </p:blipFill>
        <p:spPr bwMode="auto">
          <a:xfrm>
            <a:off x="467544" y="1124744"/>
            <a:ext cx="8384904" cy="517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67544" y="11663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 </a:t>
            </a:r>
            <a:r>
              <a:rPr lang="pl-PL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opłacalności budowy elektrociepłowni przemysłowej </a:t>
            </a:r>
            <a:r>
              <a:rPr lang="pl-PL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wykorzystującej </a:t>
            </a:r>
            <a:r>
              <a:rPr lang="pl-PL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paliwo </a:t>
            </a:r>
            <a:r>
              <a:rPr lang="pl-PL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 koksowniczy</a:t>
            </a:r>
            <a:endParaRPr lang="pl-PL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8599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Dostępność paliwa 20 000 Nm</a:t>
            </a:r>
            <a:r>
              <a:rPr lang="pl-PL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		Nakłady inwestycyjne 170 mln zł</a:t>
            </a:r>
            <a:endParaRPr lang="pl-PL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5" y="1229284"/>
            <a:ext cx="8768530" cy="515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5" y="1255499"/>
            <a:ext cx="8768530" cy="512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81549" y="1933509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Okres zwrotu – 8 lat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9056" r="44374" b="12979"/>
          <a:stretch>
            <a:fillRect/>
          </a:stretch>
        </p:blipFill>
        <p:spPr bwMode="auto">
          <a:xfrm>
            <a:off x="539552" y="1628800"/>
            <a:ext cx="2159000" cy="4460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02188"/>
              </p:ext>
            </p:extLst>
          </p:nvPr>
        </p:nvGraphicFramePr>
        <p:xfrm>
          <a:off x="2915816" y="1784341"/>
          <a:ext cx="5976664" cy="4164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3003"/>
                <a:gridCol w="1163956"/>
                <a:gridCol w="1099705"/>
              </a:tblGrid>
              <a:tr h="68130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Wyszczególnienie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Przychód [MJ/kg]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Rozchód 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[MJ/kg]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chemiczna wsadu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chw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27-30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90825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chemiczna koksu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chk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19-22,5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fizyczna koksu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fk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1,0-1,15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chemiczna smoły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chsm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1,2-1,7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fizyczna smoły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fsm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0,07-0,1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38296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chemiczna benzolu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chb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0,38-0,55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fizyczna benzolu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fb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~0,02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382961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chemiczna gazu surowego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chgs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5,7-5,9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270768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Entalpia fizyczna gazu surowego </a:t>
                      </a:r>
                      <a:r>
                        <a:rPr lang="pl-PL" sz="1400" b="1" dirty="0" err="1"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effectLst/>
                        </a:rPr>
                        <a:t>fgs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</a:rPr>
                        <a:t>0,7-0,9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406152"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sumaryczne straty ciepła do otoczenia </a:t>
                      </a:r>
                      <a:r>
                        <a:rPr lang="pl-PL" sz="1400" b="1" dirty="0" err="1">
                          <a:effectLst/>
                        </a:rPr>
                        <a:t>Q</a:t>
                      </a:r>
                      <a:r>
                        <a:rPr lang="pl-PL" sz="1400" b="1" baseline="-25000" dirty="0" err="1">
                          <a:effectLst/>
                        </a:rPr>
                        <a:t>str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 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1400" b="1">
                          <a:effectLst/>
                        </a:rPr>
                        <a:t>0,2-0,3</a:t>
                      </a:r>
                      <a:endParaRPr lang="pl-PL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  <a:tr h="396124">
                <a:tc gridSpan="2"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effectLst/>
                        </a:rPr>
                        <a:t>Zapotrzebowanie </a:t>
                      </a:r>
                      <a:r>
                        <a:rPr lang="pl-PL" sz="2000" b="1" dirty="0" smtClean="0">
                          <a:effectLst/>
                        </a:rPr>
                        <a:t>ciepła  </a:t>
                      </a:r>
                      <a:r>
                        <a:rPr lang="pl-PL" sz="2000" b="1" dirty="0">
                          <a:effectLst/>
                        </a:rPr>
                        <a:t>do koksowania</a:t>
                      </a:r>
                      <a:endParaRPr lang="pl-PL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</a:rPr>
                        <a:t>1,8-2,1</a:t>
                      </a:r>
                      <a:endParaRPr lang="pl-PL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0" marR="17550" marT="0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467544" y="116632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Średnie zużycie ciepła przez polskie baterie koksownicze</a:t>
            </a:r>
            <a:endParaRPr lang="pl-PL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9552" y="8367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~2,6 MJ/kg wsadu roboczego</a:t>
            </a: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496" y="677009"/>
            <a:ext cx="912644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możliwość dodatkowego zagospodarowania</a:t>
            </a:r>
          </a:p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energii zawartej w zaoszczędzonym</a:t>
            </a:r>
          </a:p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gazie koksowniczym</a:t>
            </a:r>
          </a:p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rzędu </a:t>
            </a: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 </a:t>
            </a: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MW</a:t>
            </a:r>
          </a:p>
          <a:p>
            <a:pPr algn="ctr"/>
            <a:endParaRPr lang="pl-PL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pl-PL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redukja</a:t>
            </a:r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zanieczyszczeń rzędu </a:t>
            </a:r>
            <a:r>
              <a:rPr lang="pl-PL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0,5 kg na każde 1000 MJ zaoszczędzonego energii (nie wliczając w to emisji CO2)</a:t>
            </a:r>
          </a:p>
        </p:txBody>
      </p:sp>
    </p:spTree>
    <p:extLst>
      <p:ext uri="{BB962C8B-B14F-4D97-AF65-F5344CB8AC3E}">
        <p14:creationId xmlns:p14="http://schemas.microsoft.com/office/powerpoint/2010/main" val="95338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Rozwiązania dla poprawy rozkładu temperatur na wysokości ścian grzewczych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grpSp>
        <p:nvGrpSpPr>
          <p:cNvPr id="30" name="Grupa 29"/>
          <p:cNvGrpSpPr/>
          <p:nvPr/>
        </p:nvGrpSpPr>
        <p:grpSpPr>
          <a:xfrm>
            <a:off x="1388504" y="1340768"/>
            <a:ext cx="2535424" cy="4668344"/>
            <a:chOff x="3744753" y="2183596"/>
            <a:chExt cx="1979375" cy="3844303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957904" y="2183596"/>
              <a:ext cx="1694216" cy="3139751"/>
              <a:chOff x="3357" y="7157"/>
              <a:chExt cx="2160" cy="4176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57" y="7157"/>
                <a:ext cx="2160" cy="403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B8CCE4"/>
                  </a:gs>
                </a:gsLst>
                <a:lin ang="0" scaled="1"/>
              </a:gra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>
                <a:off x="4221" y="7733"/>
                <a:ext cx="432" cy="360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V="1">
                <a:off x="4221" y="7733"/>
                <a:ext cx="0" cy="34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4221" y="7733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4653" y="7733"/>
                <a:ext cx="0" cy="345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830950" y="4992182"/>
              <a:ext cx="559759" cy="75661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052 h 21600"/>
                <a:gd name="T20" fmla="*/ 1822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880" y="0"/>
                  </a:moveTo>
                  <a:lnTo>
                    <a:pt x="10160" y="5194"/>
                  </a:lnTo>
                  <a:lnTo>
                    <a:pt x="13540" y="5194"/>
                  </a:lnTo>
                  <a:lnTo>
                    <a:pt x="13540" y="16052"/>
                  </a:lnTo>
                  <a:lnTo>
                    <a:pt x="0" y="16052"/>
                  </a:lnTo>
                  <a:lnTo>
                    <a:pt x="0" y="21600"/>
                  </a:lnTo>
                  <a:lnTo>
                    <a:pt x="18220" y="21600"/>
                  </a:lnTo>
                  <a:lnTo>
                    <a:pt x="18220" y="5194"/>
                  </a:lnTo>
                  <a:lnTo>
                    <a:pt x="21600" y="5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787983" y="4919012"/>
              <a:ext cx="839637" cy="1096485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7717 h 21600"/>
                <a:gd name="T20" fmla="*/ 1985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69" y="0"/>
                  </a:moveTo>
                  <a:lnTo>
                    <a:pt x="14537" y="4093"/>
                  </a:lnTo>
                  <a:lnTo>
                    <a:pt x="16284" y="4093"/>
                  </a:lnTo>
                  <a:lnTo>
                    <a:pt x="16284" y="17717"/>
                  </a:lnTo>
                  <a:lnTo>
                    <a:pt x="0" y="17717"/>
                  </a:lnTo>
                  <a:lnTo>
                    <a:pt x="0" y="21600"/>
                  </a:lnTo>
                  <a:lnTo>
                    <a:pt x="19853" y="21600"/>
                  </a:lnTo>
                  <a:lnTo>
                    <a:pt x="19853" y="4093"/>
                  </a:lnTo>
                  <a:lnTo>
                    <a:pt x="21600" y="40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845095" y="5532331"/>
              <a:ext cx="467624" cy="216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pPr eaLnBrk="0" hangingPunct="0"/>
              <a:r>
                <a:rPr lang="pl-PL" sz="1000" b="1" dirty="0">
                  <a:cs typeface="Times New Roman" pitchFamily="18" charset="0"/>
                </a:rPr>
                <a:t>GAZ</a:t>
              </a:r>
              <a:endParaRPr lang="pl-PL" sz="1000" b="1" dirty="0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5155513" y="4952624"/>
              <a:ext cx="186007" cy="542173"/>
            </a:xfrm>
            <a:prstGeom prst="downArrow">
              <a:avLst>
                <a:gd name="adj1" fmla="val 50000"/>
                <a:gd name="adj2" fmla="val 626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5325376" y="4952624"/>
              <a:ext cx="186006" cy="542173"/>
            </a:xfrm>
            <a:prstGeom prst="downArrow">
              <a:avLst>
                <a:gd name="adj1" fmla="val 50000"/>
                <a:gd name="adj2" fmla="val 6262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026127" y="4636418"/>
              <a:ext cx="559759" cy="4329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899187" y="4767155"/>
              <a:ext cx="824941" cy="30218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pPr algn="ctr" eaLnBrk="0" hangingPunct="0"/>
              <a:r>
                <a:rPr lang="pl-PL" sz="1000" b="1" dirty="0">
                  <a:cs typeface="Times New Roman" pitchFamily="18" charset="0"/>
                </a:rPr>
                <a:t>SPALINY</a:t>
              </a:r>
              <a:endParaRPr lang="pl-PL" sz="1000" b="1" dirty="0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5263775" y="5069345"/>
              <a:ext cx="8855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3744753" y="5811433"/>
              <a:ext cx="1154433" cy="21646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67666" tIns="33833" rIns="67666" bIns="33833"/>
            <a:lstStyle/>
            <a:p>
              <a:pPr eaLnBrk="0" hangingPunct="0"/>
              <a:r>
                <a:rPr lang="pl-PL" sz="1000" b="1" dirty="0" smtClean="0">
                  <a:cs typeface="Times New Roman" pitchFamily="18" charset="0"/>
                </a:rPr>
                <a:t>POWIETRZE</a:t>
              </a:r>
              <a:endParaRPr lang="pl-PL" sz="1000" b="1" dirty="0"/>
            </a:p>
          </p:txBody>
        </p:sp>
        <p:sp>
          <p:nvSpPr>
            <p:cNvPr id="22" name="Strzałka wygięta w górę 21"/>
            <p:cNvSpPr/>
            <p:nvPr/>
          </p:nvSpPr>
          <p:spPr bwMode="auto">
            <a:xfrm rot="16200000">
              <a:off x="3390763" y="4579080"/>
              <a:ext cx="2478218" cy="394613"/>
            </a:xfrm>
            <a:prstGeom prst="bentUp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pPr>
                <a:defRPr/>
              </a:pPr>
              <a:endParaRPr lang="pl-PL" sz="1200">
                <a:latin typeface="SansSerif" pitchFamily="2" charset="2"/>
              </a:endParaRPr>
            </a:p>
          </p:txBody>
        </p:sp>
        <p:sp>
          <p:nvSpPr>
            <p:cNvPr id="23" name="Prostokąt 28"/>
            <p:cNvSpPr>
              <a:spLocks noChangeArrowheads="1"/>
            </p:cNvSpPr>
            <p:nvPr/>
          </p:nvSpPr>
          <p:spPr bwMode="auto">
            <a:xfrm>
              <a:off x="4483939" y="5831400"/>
              <a:ext cx="316386" cy="184097"/>
            </a:xfrm>
            <a:prstGeom prst="rect">
              <a:avLst/>
            </a:prstGeom>
            <a:solidFill>
              <a:schemeClr val="bg1"/>
            </a:solidFill>
            <a:ln w="15875" algn="ctr">
              <a:noFill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pl-PL" sz="1200">
                <a:latin typeface="SansSerif" pitchFamily="2" charset="2"/>
              </a:endParaRPr>
            </a:p>
          </p:txBody>
        </p:sp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4241750" y="3243978"/>
              <a:ext cx="231205" cy="1834894"/>
            </a:xfrm>
            <a:custGeom>
              <a:avLst/>
              <a:gdLst>
                <a:gd name="T0" fmla="*/ 2147483647 w 556"/>
                <a:gd name="T1" fmla="*/ 2147483647 h 1620"/>
                <a:gd name="T2" fmla="*/ 2147483647 w 556"/>
                <a:gd name="T3" fmla="*/ 2147483647 h 1620"/>
                <a:gd name="T4" fmla="*/ 2147483647 w 556"/>
                <a:gd name="T5" fmla="*/ 2147483647 h 1620"/>
                <a:gd name="T6" fmla="*/ 2147483647 w 556"/>
                <a:gd name="T7" fmla="*/ 2147483647 h 1620"/>
                <a:gd name="T8" fmla="*/ 2147483647 w 556"/>
                <a:gd name="T9" fmla="*/ 2147483647 h 1620"/>
                <a:gd name="T10" fmla="*/ 2147483647 w 556"/>
                <a:gd name="T11" fmla="*/ 2147483647 h 1620"/>
                <a:gd name="T12" fmla="*/ 2147483647 w 556"/>
                <a:gd name="T13" fmla="*/ 2147483647 h 1620"/>
                <a:gd name="T14" fmla="*/ 2147483647 w 556"/>
                <a:gd name="T15" fmla="*/ 2147483647 h 1620"/>
                <a:gd name="T16" fmla="*/ 2147483647 w 556"/>
                <a:gd name="T17" fmla="*/ 2147483647 h 1620"/>
                <a:gd name="T18" fmla="*/ 2147483647 w 556"/>
                <a:gd name="T19" fmla="*/ 2147483647 h 1620"/>
                <a:gd name="T20" fmla="*/ 2147483647 w 556"/>
                <a:gd name="T21" fmla="*/ 2147483647 h 1620"/>
                <a:gd name="T22" fmla="*/ 2147483647 w 556"/>
                <a:gd name="T23" fmla="*/ 2147483647 h 1620"/>
                <a:gd name="T24" fmla="*/ 2147483647 w 556"/>
                <a:gd name="T25" fmla="*/ 0 h 1620"/>
                <a:gd name="T26" fmla="*/ 2147483647 w 556"/>
                <a:gd name="T27" fmla="*/ 2147483647 h 1620"/>
                <a:gd name="T28" fmla="*/ 2147483647 w 556"/>
                <a:gd name="T29" fmla="*/ 2147483647 h 1620"/>
                <a:gd name="T30" fmla="*/ 2147483647 w 556"/>
                <a:gd name="T31" fmla="*/ 2147483647 h 1620"/>
                <a:gd name="T32" fmla="*/ 2147483647 w 556"/>
                <a:gd name="T33" fmla="*/ 2147483647 h 1620"/>
                <a:gd name="T34" fmla="*/ 2147483647 w 556"/>
                <a:gd name="T35" fmla="*/ 2147483647 h 16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6"/>
                <a:gd name="T55" fmla="*/ 0 h 1620"/>
                <a:gd name="T56" fmla="*/ 556 w 556"/>
                <a:gd name="T57" fmla="*/ 1620 h 16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6" h="1620">
                  <a:moveTo>
                    <a:pt x="4" y="1365"/>
                  </a:moveTo>
                  <a:cubicBezTo>
                    <a:pt x="24" y="1395"/>
                    <a:pt x="44" y="1425"/>
                    <a:pt x="64" y="1455"/>
                  </a:cubicBezTo>
                  <a:cubicBezTo>
                    <a:pt x="73" y="1468"/>
                    <a:pt x="70" y="1487"/>
                    <a:pt x="79" y="1500"/>
                  </a:cubicBezTo>
                  <a:cubicBezTo>
                    <a:pt x="91" y="1518"/>
                    <a:pt x="110" y="1529"/>
                    <a:pt x="124" y="1545"/>
                  </a:cubicBezTo>
                  <a:cubicBezTo>
                    <a:pt x="136" y="1559"/>
                    <a:pt x="139" y="1580"/>
                    <a:pt x="154" y="1590"/>
                  </a:cubicBezTo>
                  <a:cubicBezTo>
                    <a:pt x="181" y="1607"/>
                    <a:pt x="244" y="1620"/>
                    <a:pt x="244" y="1620"/>
                  </a:cubicBezTo>
                  <a:cubicBezTo>
                    <a:pt x="367" y="1609"/>
                    <a:pt x="410" y="1620"/>
                    <a:pt x="499" y="1560"/>
                  </a:cubicBezTo>
                  <a:cubicBezTo>
                    <a:pt x="504" y="1545"/>
                    <a:pt x="507" y="1529"/>
                    <a:pt x="514" y="1515"/>
                  </a:cubicBezTo>
                  <a:cubicBezTo>
                    <a:pt x="522" y="1499"/>
                    <a:pt x="543" y="1488"/>
                    <a:pt x="544" y="1470"/>
                  </a:cubicBezTo>
                  <a:cubicBezTo>
                    <a:pt x="549" y="1365"/>
                    <a:pt x="556" y="1252"/>
                    <a:pt x="514" y="1155"/>
                  </a:cubicBezTo>
                  <a:cubicBezTo>
                    <a:pt x="427" y="951"/>
                    <a:pt x="532" y="1255"/>
                    <a:pt x="469" y="1065"/>
                  </a:cubicBezTo>
                  <a:cubicBezTo>
                    <a:pt x="464" y="825"/>
                    <a:pt x="467" y="585"/>
                    <a:pt x="454" y="345"/>
                  </a:cubicBezTo>
                  <a:cubicBezTo>
                    <a:pt x="451" y="288"/>
                    <a:pt x="369" y="61"/>
                    <a:pt x="349" y="0"/>
                  </a:cubicBezTo>
                  <a:cubicBezTo>
                    <a:pt x="235" y="114"/>
                    <a:pt x="273" y="275"/>
                    <a:pt x="229" y="420"/>
                  </a:cubicBezTo>
                  <a:cubicBezTo>
                    <a:pt x="200" y="516"/>
                    <a:pt x="153" y="601"/>
                    <a:pt x="109" y="690"/>
                  </a:cubicBezTo>
                  <a:cubicBezTo>
                    <a:pt x="81" y="747"/>
                    <a:pt x="69" y="826"/>
                    <a:pt x="49" y="885"/>
                  </a:cubicBezTo>
                  <a:cubicBezTo>
                    <a:pt x="32" y="937"/>
                    <a:pt x="6" y="918"/>
                    <a:pt x="4" y="975"/>
                  </a:cubicBezTo>
                  <a:cubicBezTo>
                    <a:pt x="0" y="1105"/>
                    <a:pt x="4" y="1235"/>
                    <a:pt x="4" y="1365"/>
                  </a:cubicBezTo>
                  <a:close/>
                </a:path>
              </a:pathLst>
            </a:custGeom>
            <a:solidFill>
              <a:srgbClr val="FF9966"/>
            </a:solidFill>
            <a:ln w="31750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cxnSp>
          <p:nvCxnSpPr>
            <p:cNvPr id="25" name="Łącznik prosty 31"/>
            <p:cNvCxnSpPr>
              <a:cxnSpLocks noChangeShapeType="1"/>
            </p:cNvCxnSpPr>
            <p:nvPr/>
          </p:nvCxnSpPr>
          <p:spPr bwMode="auto">
            <a:xfrm>
              <a:off x="4433979" y="6015497"/>
              <a:ext cx="385396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Łącznik prosty 34"/>
            <p:cNvCxnSpPr>
              <a:cxnSpLocks noChangeShapeType="1"/>
            </p:cNvCxnSpPr>
            <p:nvPr/>
          </p:nvCxnSpPr>
          <p:spPr bwMode="auto">
            <a:xfrm>
              <a:off x="4535865" y="5805264"/>
              <a:ext cx="212668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Łącznik prosty 58"/>
            <p:cNvCxnSpPr>
              <a:stCxn id="23" idx="3"/>
              <a:endCxn id="23" idx="3"/>
            </p:cNvCxnSpPr>
            <p:nvPr/>
          </p:nvCxnSpPr>
          <p:spPr>
            <a:xfrm>
              <a:off x="4800325" y="592344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Prostokąt 30"/>
          <p:cNvSpPr/>
          <p:nvPr/>
        </p:nvSpPr>
        <p:spPr>
          <a:xfrm>
            <a:off x="4788024" y="2596944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dwustopniowego </a:t>
            </a:r>
            <a:r>
              <a:rPr lang="pl-PL" sz="2000" b="1" dirty="0" smtClean="0"/>
              <a:t>dozowanie </a:t>
            </a:r>
            <a:r>
              <a:rPr lang="pl-PL" sz="2000" b="1" dirty="0"/>
              <a:t>powietrza do kanałów grzewczych</a:t>
            </a:r>
          </a:p>
        </p:txBody>
      </p:sp>
      <p:grpSp>
        <p:nvGrpSpPr>
          <p:cNvPr id="39" name="Grupa 38"/>
          <p:cNvGrpSpPr/>
          <p:nvPr/>
        </p:nvGrpSpPr>
        <p:grpSpPr>
          <a:xfrm>
            <a:off x="950752" y="1150264"/>
            <a:ext cx="7242495" cy="5184576"/>
            <a:chOff x="899592" y="1124744"/>
            <a:chExt cx="7242495" cy="5184576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899592" y="5712430"/>
              <a:ext cx="3581319" cy="596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 dirty="0"/>
                <a:t>przypadek referencyjny – bez powietrza wtórnego</a:t>
              </a:r>
              <a:endParaRPr lang="en-GB" sz="1400" b="1" dirty="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499992" y="5712430"/>
              <a:ext cx="3642095" cy="596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400" b="1" dirty="0"/>
                <a:t>przypadek ze stopniowaniem powietrza</a:t>
              </a:r>
              <a:endParaRPr lang="en-GB" sz="1400" b="1" dirty="0"/>
            </a:p>
          </p:txBody>
        </p:sp>
        <p:pic>
          <p:nvPicPr>
            <p:cNvPr id="34" name="Picture 17" descr="temp_srodek_gaz"/>
            <p:cNvPicPr>
              <a:picLocks noChangeAspect="1" noChangeArrowheads="1"/>
            </p:cNvPicPr>
            <p:nvPr/>
          </p:nvPicPr>
          <p:blipFill>
            <a:blip r:embed="rId2" cstate="print"/>
            <a:srcRect l="35432" r="35432" b="13124"/>
            <a:stretch>
              <a:fillRect/>
            </a:stretch>
          </p:blipFill>
          <p:spPr bwMode="auto">
            <a:xfrm>
              <a:off x="2483768" y="1131301"/>
              <a:ext cx="2353790" cy="436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577" t="10310" r="66611" b="14090"/>
            <a:stretch>
              <a:fillRect/>
            </a:stretch>
          </p:blipFill>
          <p:spPr bwMode="auto">
            <a:xfrm>
              <a:off x="4826668" y="1213106"/>
              <a:ext cx="1397689" cy="4337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8" descr="temp_srodek_gaz"/>
            <p:cNvPicPr>
              <a:picLocks noChangeAspect="1" noChangeArrowheads="1"/>
            </p:cNvPicPr>
            <p:nvPr/>
          </p:nvPicPr>
          <p:blipFill>
            <a:blip r:embed="rId2" cstate="print"/>
            <a:srcRect r="82677" b="13124"/>
            <a:stretch>
              <a:fillRect/>
            </a:stretch>
          </p:blipFill>
          <p:spPr bwMode="auto">
            <a:xfrm>
              <a:off x="1220917" y="1124744"/>
              <a:ext cx="1288305" cy="437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77144" t="6531" r="9198" b="10310"/>
            <a:stretch>
              <a:fillRect/>
            </a:stretch>
          </p:blipFill>
          <p:spPr bwMode="auto">
            <a:xfrm>
              <a:off x="6228184" y="1213106"/>
              <a:ext cx="1481175" cy="4376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344816" cy="51780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405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Rozwiązania dla poprawy rozkładu temperatur na wysokości ścian grzewczych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pic>
        <p:nvPicPr>
          <p:cNvPr id="4" name="Picture 2" descr="D:\Anna Ziółkowska-Talar\2014.06.09\dysze\av\P6110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338395"/>
            <a:ext cx="5198579" cy="38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67544" y="121300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rozwiązanie rusztu, umożliwiające płynną zmiany nastaw ilości podawanego powietrza do każdego indywidualnego kanału grzewczego i każdego z jego stopni </a:t>
            </a:r>
            <a:r>
              <a:rPr lang="pl-PL" sz="2000" b="1" dirty="0" smtClean="0"/>
              <a:t>dozowania</a:t>
            </a:r>
            <a:endParaRPr lang="pl-PL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8394"/>
            <a:ext cx="6480720" cy="3899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808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Rozwiązania dla poprawy rozkładu temperatur na wysokości ścian grzewczych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ograniczenie </a:t>
            </a:r>
            <a:r>
              <a:rPr lang="pl-PL" sz="2000" b="1" dirty="0"/>
              <a:t>rozrzutów temperatur na wysokości ściany poprzez zastosowanie automatycznej, zewnętrznej  recyrkulacji spalin</a:t>
            </a:r>
          </a:p>
        </p:txBody>
      </p:sp>
      <p:grpSp>
        <p:nvGrpSpPr>
          <p:cNvPr id="5" name="Grupa 40"/>
          <p:cNvGrpSpPr>
            <a:grpSpLocks/>
          </p:cNvGrpSpPr>
          <p:nvPr/>
        </p:nvGrpSpPr>
        <p:grpSpPr bwMode="auto">
          <a:xfrm>
            <a:off x="935596" y="2283576"/>
            <a:ext cx="7452828" cy="3881727"/>
            <a:chOff x="3023828" y="1556792"/>
            <a:chExt cx="4825149" cy="2077199"/>
          </a:xfrm>
        </p:grpSpPr>
        <p:sp>
          <p:nvSpPr>
            <p:cNvPr id="6" name="Prostokąt 5"/>
            <p:cNvSpPr/>
            <p:nvPr/>
          </p:nvSpPr>
          <p:spPr>
            <a:xfrm>
              <a:off x="4427349" y="2132822"/>
              <a:ext cx="1476555" cy="899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pl-PL" dirty="0"/>
            </a:p>
          </p:txBody>
        </p:sp>
        <p:sp>
          <p:nvSpPr>
            <p:cNvPr id="7" name="Trapez 6"/>
            <p:cNvSpPr/>
            <p:nvPr/>
          </p:nvSpPr>
          <p:spPr>
            <a:xfrm>
              <a:off x="3023828" y="1556792"/>
              <a:ext cx="468370" cy="1475780"/>
            </a:xfrm>
            <a:prstGeom prst="trapezoi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pl-PL" dirty="0"/>
            </a:p>
          </p:txBody>
        </p:sp>
        <p:cxnSp>
          <p:nvCxnSpPr>
            <p:cNvPr id="8" name="Łącznik prosty ze strzałką 7"/>
            <p:cNvCxnSpPr/>
            <p:nvPr/>
          </p:nvCxnSpPr>
          <p:spPr>
            <a:xfrm flipH="1">
              <a:off x="5903904" y="2888167"/>
              <a:ext cx="1548002" cy="0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rostokąt zaokrąglony 8"/>
            <p:cNvSpPr/>
            <p:nvPr/>
          </p:nvSpPr>
          <p:spPr>
            <a:xfrm>
              <a:off x="6335756" y="2708852"/>
              <a:ext cx="360407" cy="32371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pl-PL" dirty="0"/>
            </a:p>
          </p:txBody>
        </p:sp>
        <p:grpSp>
          <p:nvGrpSpPr>
            <p:cNvPr id="10" name="Grupa 32"/>
            <p:cNvGrpSpPr>
              <a:grpSpLocks/>
            </p:cNvGrpSpPr>
            <p:nvPr/>
          </p:nvGrpSpPr>
          <p:grpSpPr bwMode="auto">
            <a:xfrm>
              <a:off x="3491880" y="2888940"/>
              <a:ext cx="3024336" cy="468052"/>
              <a:chOff x="3491880" y="3068960"/>
              <a:chExt cx="3024336" cy="468052"/>
            </a:xfrm>
          </p:grpSpPr>
          <p:cxnSp>
            <p:nvCxnSpPr>
              <p:cNvPr id="16" name="Łącznik prosty ze strzałką 15"/>
              <p:cNvCxnSpPr/>
              <p:nvPr/>
            </p:nvCxnSpPr>
            <p:spPr>
              <a:xfrm flipH="1">
                <a:off x="3492198" y="3068187"/>
                <a:ext cx="936739" cy="0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26"/>
              <p:cNvCxnSpPr/>
              <p:nvPr/>
            </p:nvCxnSpPr>
            <p:spPr>
              <a:xfrm>
                <a:off x="4032014" y="3068187"/>
                <a:ext cx="0" cy="468124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28"/>
              <p:cNvCxnSpPr/>
              <p:nvPr/>
            </p:nvCxnSpPr>
            <p:spPr>
              <a:xfrm>
                <a:off x="4032014" y="3536311"/>
                <a:ext cx="2484739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ze strzałką 18"/>
              <p:cNvCxnSpPr>
                <a:endCxn id="9" idx="2"/>
              </p:cNvCxnSpPr>
              <p:nvPr/>
            </p:nvCxnSpPr>
            <p:spPr>
              <a:xfrm flipV="1">
                <a:off x="6516753" y="3212592"/>
                <a:ext cx="0" cy="323719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pole tekstowe 34"/>
            <p:cNvSpPr txBox="1">
              <a:spLocks noChangeArrowheads="1"/>
            </p:cNvSpPr>
            <p:nvPr/>
          </p:nvSpPr>
          <p:spPr bwMode="auto">
            <a:xfrm>
              <a:off x="6696709" y="2888940"/>
              <a:ext cx="1152268" cy="55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POWIETRZE</a:t>
              </a:r>
            </a:p>
            <a:p>
              <a:pPr>
                <a:spcBef>
                  <a:spcPct val="50000"/>
                </a:spcBef>
              </a:pPr>
              <a:endParaRPr lang="pl-PL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687977" y="3356291"/>
              <a:ext cx="900223" cy="277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1200" dirty="0">
                  <a:solidFill>
                    <a:schemeClr val="accent2">
                      <a:lumMod val="75000"/>
                    </a:schemeClr>
                  </a:solidFill>
                </a:rPr>
                <a:t>SPALINY</a:t>
              </a:r>
            </a:p>
          </p:txBody>
        </p:sp>
        <p:sp>
          <p:nvSpPr>
            <p:cNvPr id="13" name="pole tekstowe 36"/>
            <p:cNvSpPr txBox="1">
              <a:spLocks noChangeArrowheads="1"/>
            </p:cNvSpPr>
            <p:nvPr/>
          </p:nvSpPr>
          <p:spPr bwMode="auto">
            <a:xfrm>
              <a:off x="4716016" y="2456892"/>
              <a:ext cx="10081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200"/>
                <a:t>BATERIA</a:t>
              </a:r>
            </a:p>
          </p:txBody>
        </p:sp>
        <p:cxnSp>
          <p:nvCxnSpPr>
            <p:cNvPr id="14" name="Łącznik prosty ze strzałką 13"/>
            <p:cNvCxnSpPr/>
            <p:nvPr/>
          </p:nvCxnSpPr>
          <p:spPr>
            <a:xfrm flipH="1">
              <a:off x="5903904" y="2348635"/>
              <a:ext cx="1548002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6697812" y="2348635"/>
              <a:ext cx="1043140" cy="277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l-PL" sz="1200" dirty="0" smtClean="0">
                  <a:solidFill>
                    <a:schemeClr val="accent3">
                      <a:lumMod val="75000"/>
                    </a:schemeClr>
                  </a:solidFill>
                </a:rPr>
                <a:t>GAZ</a:t>
              </a:r>
              <a:endParaRPr lang="pl-PL" sz="1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14" y="1904638"/>
            <a:ext cx="4445996" cy="441308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6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11663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dirty="0" smtClean="0">
                <a:solidFill>
                  <a:prstClr val="black"/>
                </a:solidFill>
              </a:rPr>
              <a:t>Rozwiązania dla poprawy rozkładu temperatur na wysokości ścian grzewczych</a:t>
            </a:r>
            <a:endParaRPr lang="pl-PL" sz="2800" b="1" i="1" dirty="0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ograniczenie </a:t>
            </a:r>
            <a:r>
              <a:rPr lang="pl-PL" sz="2000" b="1" dirty="0"/>
              <a:t>rozrzutów temperatur na </a:t>
            </a:r>
            <a:r>
              <a:rPr lang="pl-PL" sz="2000" b="1" dirty="0" smtClean="0"/>
              <a:t>długości </a:t>
            </a:r>
            <a:r>
              <a:rPr lang="pl-PL" sz="2000" b="1" dirty="0"/>
              <a:t>ściany </a:t>
            </a:r>
            <a:r>
              <a:rPr lang="pl-PL" sz="2000" b="1" dirty="0" smtClean="0"/>
              <a:t>baterii z bocznym doprowadzeniem gazu opałowego</a:t>
            </a:r>
            <a:endParaRPr lang="pl-PL" sz="2000" b="1" dirty="0"/>
          </a:p>
        </p:txBody>
      </p:sp>
      <p:pic>
        <p:nvPicPr>
          <p:cNvPr id="2235" name="Picture 1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4639"/>
            <a:ext cx="6184639" cy="462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6" name="Picture 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0" y="1916833"/>
            <a:ext cx="785734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blon PP 2013 PL">
  <a:themeElements>
    <a:clrScheme name="IChPW">
      <a:dk1>
        <a:srgbClr val="00277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776"/>
      </a:hlink>
      <a:folHlink>
        <a:srgbClr val="002776"/>
      </a:folHlink>
    </a:clrScheme>
    <a:fontScheme name="IChPW">
      <a:majorFont>
        <a:latin typeface="Myriad Web Pro"/>
        <a:ea typeface=""/>
        <a:cs typeface=""/>
      </a:majorFont>
      <a:minorFont>
        <a:latin typeface="Myriad Pro"/>
        <a:ea typeface=""/>
        <a:cs typeface="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zablon PP 2013 PL">
  <a:themeElements>
    <a:clrScheme name="IChPW">
      <a:dk1>
        <a:srgbClr val="00277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776"/>
      </a:hlink>
      <a:folHlink>
        <a:srgbClr val="002776"/>
      </a:folHlink>
    </a:clrScheme>
    <a:fontScheme name="IChPW">
      <a:majorFont>
        <a:latin typeface="Myriad Web Pro"/>
        <a:ea typeface=""/>
        <a:cs typeface=""/>
      </a:majorFont>
      <a:minorFont>
        <a:latin typeface="Myriad Pro"/>
        <a:ea typeface=""/>
        <a:cs typeface="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593</Words>
  <Application>Microsoft Office PowerPoint</Application>
  <PresentationFormat>Pokaz na ekranie (4:3)</PresentationFormat>
  <Paragraphs>142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Szablon PP 2013 PL</vt:lpstr>
      <vt:lpstr>1_Projekt niestandardowy</vt:lpstr>
      <vt:lpstr>Projekt niestandardowy</vt:lpstr>
      <vt:lpstr>1_Szablon PP 2013 PL</vt:lpstr>
      <vt:lpstr>ROZWIĄZANIA DLA POPRAWY EFEKTYWNOŚCI OPALANIA BATERII KOKSOWNICZEJ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</vt:vector>
  </TitlesOfParts>
  <Company>IChPW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startowa</dc:title>
  <dc:creator>Grzegorz SIMLA</dc:creator>
  <cp:lastModifiedBy>user</cp:lastModifiedBy>
  <cp:revision>229</cp:revision>
  <dcterms:created xsi:type="dcterms:W3CDTF">2013-03-25T10:11:45Z</dcterms:created>
  <dcterms:modified xsi:type="dcterms:W3CDTF">2016-09-22T18:07:16Z</dcterms:modified>
</cp:coreProperties>
</file>