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0" r:id="rId3"/>
    <p:sldId id="281" r:id="rId4"/>
    <p:sldId id="313" r:id="rId5"/>
    <p:sldId id="258" r:id="rId6"/>
    <p:sldId id="282" r:id="rId7"/>
    <p:sldId id="317" r:id="rId8"/>
    <p:sldId id="284" r:id="rId9"/>
    <p:sldId id="285" r:id="rId10"/>
    <p:sldId id="286" r:id="rId11"/>
    <p:sldId id="287" r:id="rId12"/>
    <p:sldId id="288" r:id="rId13"/>
    <p:sldId id="318" r:id="rId14"/>
    <p:sldId id="319" r:id="rId15"/>
    <p:sldId id="320" r:id="rId16"/>
    <p:sldId id="321" r:id="rId17"/>
    <p:sldId id="293" r:id="rId18"/>
    <p:sldId id="324" r:id="rId19"/>
    <p:sldId id="323" r:id="rId20"/>
    <p:sldId id="312" r:id="rId21"/>
    <p:sldId id="314" r:id="rId22"/>
    <p:sldId id="322" r:id="rId23"/>
    <p:sldId id="283" r:id="rId24"/>
    <p:sldId id="298" r:id="rId25"/>
    <p:sldId id="299" r:id="rId26"/>
    <p:sldId id="296" r:id="rId27"/>
    <p:sldId id="300" r:id="rId28"/>
    <p:sldId id="294" r:id="rId29"/>
    <p:sldId id="295" r:id="rId30"/>
    <p:sldId id="297" r:id="rId31"/>
    <p:sldId id="315" r:id="rId32"/>
    <p:sldId id="308" r:id="rId33"/>
    <p:sldId id="309" r:id="rId34"/>
    <p:sldId id="304" r:id="rId35"/>
    <p:sldId id="305" r:id="rId36"/>
    <p:sldId id="307" r:id="rId37"/>
    <p:sldId id="306" r:id="rId38"/>
    <p:sldId id="310" r:id="rId39"/>
    <p:sldId id="272" r:id="rId4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985" autoAdjust="0"/>
  </p:normalViewPr>
  <p:slideViewPr>
    <p:cSldViewPr>
      <p:cViewPr varScale="1">
        <p:scale>
          <a:sx n="109" d="100"/>
          <a:sy n="109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6A0C-A049-4357-A001-781390B6E0A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4D20-7B89-48C3-8D48-4BF86F4F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867AA6-023F-453D-8469-1C40CF57B220}" type="datetimeFigureOut">
              <a:rPr lang="pl-PL"/>
              <a:pPr>
                <a:defRPr/>
              </a:pPr>
              <a:t>2015-10-15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0201F-BE36-43DF-A58B-4D5B716BB2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15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en-US" smtClean="0"/>
              <a:t>Aby zmienić liczbę całkowitą slajdów wyświetlaną w stopce slajdu należy po zakończeniu prezentacji wejść do menu WIDOK -&gt; WZORZEC SLAJDÓW i wstawić odpowiednią liczbę w układy używane w prezentacji (po najechaniu myszą na poszczególne układy po lewej stronie pojawia się w dymku informacja czy dany układ jest używany) a następnie kliknąć ZAMKNIJ WIDOK WZORCA</a:t>
            </a:r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A395C4-A1DF-45C2-AE09-774A220AF693}" type="slidenum">
              <a:rPr lang="pl-PL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4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03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76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86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33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980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76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98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16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44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56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002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99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72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497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862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635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650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93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677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380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30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53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120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186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907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761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76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0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684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749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129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87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44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2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67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95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0201F-BE36-43DF-A58B-4D5B716BB2B7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6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350" y="4006850"/>
            <a:ext cx="7315200" cy="1281113"/>
          </a:xfrm>
          <a:prstGeom prst="rect">
            <a:avLst/>
          </a:prstGeom>
          <a:noFill/>
          <a:ln w="6350" cap="rnd" cmpd="sng" algn="ctr">
            <a:solidFill>
              <a:srgbClr val="002776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412875" y="540702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403350" y="4006850"/>
            <a:ext cx="228600" cy="1281113"/>
          </a:xfrm>
          <a:prstGeom prst="rect">
            <a:avLst/>
          </a:prstGeom>
          <a:solidFill>
            <a:srgbClr val="00277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412875" y="5407025"/>
            <a:ext cx="228600" cy="685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 descr="C:\Documents and Settings\Grzegorz\Pulpit\LOGOSY\IChPW_logo_pion_280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11"/>
          <a:stretch>
            <a:fillRect/>
          </a:stretch>
        </p:blipFill>
        <p:spPr bwMode="auto">
          <a:xfrm>
            <a:off x="107950" y="230188"/>
            <a:ext cx="23034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3813"/>
            <a:ext cx="18335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717973" y="4077072"/>
            <a:ext cx="6858000" cy="1158974"/>
          </a:xfrm>
        </p:spPr>
        <p:txBody>
          <a:bodyPr anchor="t">
            <a:normAutofit/>
          </a:bodyPr>
          <a:lstStyle>
            <a:lvl1pPr algn="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717973" y="5483696"/>
            <a:ext cx="6858000" cy="533400"/>
          </a:xfrm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53175"/>
            <a:ext cx="3213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6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53175"/>
            <a:ext cx="3213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2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53175"/>
            <a:ext cx="3213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53175"/>
            <a:ext cx="3213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7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Łącznik prostoliniowy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rójkąt równoramienny 6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7409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88496"/>
          </a:xfrm>
        </p:spPr>
        <p:txBody>
          <a:bodyPr/>
          <a:lstStyle>
            <a:lvl2pPr>
              <a:defRPr>
                <a:solidFill>
                  <a:srgbClr val="002776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53175"/>
            <a:ext cx="3213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  <a:endParaRPr lang="en-US" alt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solidFill>
              <a:srgbClr val="0027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  <a:endParaRPr lang="en-US" altLang="en-US" smtClean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2776"/>
                </a:solidFill>
                <a:latin typeface="+mn-lt"/>
              </a:defRPr>
            </a:lvl1pPr>
          </a:lstStyle>
          <a:p>
            <a:pPr>
              <a:defRPr/>
            </a:pPr>
            <a:fld id="{A4948C73-E1E1-4E49-85A9-B333403E19A6}" type="slidenum">
              <a:rPr lang="pl-PL"/>
              <a:pPr>
                <a:defRPr/>
              </a:pPr>
              <a:t>‹#›</a:t>
            </a:fld>
            <a:r>
              <a:rPr lang="pl-PL"/>
              <a:t>/15</a:t>
            </a:r>
          </a:p>
        </p:txBody>
      </p:sp>
      <p:sp>
        <p:nvSpPr>
          <p:cNvPr id="1029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277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rgbClr val="002776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1844824"/>
            <a:ext cx="6804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/>
              <a:t>Nowe narzędzia dla badania jakości węgla i koksu</a:t>
            </a: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619672" y="4005064"/>
            <a:ext cx="7056783" cy="1296144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pl-PL" dirty="0"/>
              <a:t>B. Mertas, A. Sobolewski, M. Ściążko, M. </a:t>
            </a:r>
            <a:r>
              <a:rPr lang="pl-PL" dirty="0" smtClean="0"/>
              <a:t>Janasik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b="0" dirty="0"/>
              <a:t> </a:t>
            </a:r>
            <a:r>
              <a:rPr lang="pl-PL" sz="2000" b="0" dirty="0" smtClean="0"/>
              <a:t>Instytut Chemicznej Przeróbki Węgla, Zabrze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945863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u="sng" dirty="0" smtClean="0"/>
              <a:t>Sterowanie</a:t>
            </a:r>
            <a:r>
              <a:rPr lang="pl-PL" dirty="0"/>
              <a:t>:</a:t>
            </a:r>
          </a:p>
          <a:p>
            <a:pPr marL="0" lvl="1"/>
            <a:r>
              <a:rPr lang="pl-PL" dirty="0"/>
              <a:t>	Standardowy program nagrzewania </a:t>
            </a:r>
            <a:endParaRPr lang="pl-PL" dirty="0" smtClean="0"/>
          </a:p>
          <a:p>
            <a:pPr marL="0" lvl="1"/>
            <a:r>
              <a:rPr lang="pl-PL" dirty="0"/>
              <a:t>	Układ sterowania i piec powinny mieć możliwość prowadzenia sterowania </a:t>
            </a:r>
            <a:r>
              <a:rPr lang="pl-PL" dirty="0" smtClean="0"/>
              <a:t>	procesu </a:t>
            </a:r>
            <a:r>
              <a:rPr lang="pl-PL" dirty="0"/>
              <a:t>odgazowania:</a:t>
            </a:r>
          </a:p>
          <a:p>
            <a:pPr marL="0" lvl="1"/>
            <a:r>
              <a:rPr lang="pl-PL" dirty="0"/>
              <a:t>	dodatkowo wg wskazań termoelementu na zewnętrznej ściance retorty,</a:t>
            </a:r>
          </a:p>
          <a:p>
            <a:pPr marL="0" lvl="1"/>
            <a:r>
              <a:rPr lang="pl-PL" dirty="0"/>
              <a:t>	z szybkością ogrzewania od 0,5 - 10 ºC/min od temperatury otoczenia do </a:t>
            </a:r>
            <a:r>
              <a:rPr lang="pl-PL" dirty="0" smtClean="0"/>
              <a:t>	temperatury </a:t>
            </a:r>
            <a:r>
              <a:rPr lang="pl-PL" dirty="0"/>
              <a:t>1200°C.</a:t>
            </a:r>
          </a:p>
          <a:p>
            <a:pPr marL="0" lvl="1"/>
            <a:r>
              <a:rPr lang="pl-PL" dirty="0"/>
              <a:t>	Sterowaniu mają podlegać poszczególne sekcje grzewcze pieca oraz grzałka </a:t>
            </a:r>
            <a:r>
              <a:rPr lang="pl-PL" dirty="0" smtClean="0"/>
              <a:t>	pokrywy </a:t>
            </a:r>
            <a:r>
              <a:rPr lang="pl-PL" dirty="0"/>
              <a:t>grzewczej.</a:t>
            </a:r>
          </a:p>
          <a:p>
            <a:pPr marL="0" lvl="1"/>
            <a:r>
              <a:rPr lang="pl-PL" dirty="0"/>
              <a:t>	Grzałka pokrywy grzewczej ma mieć możliwość ogrzewania do temp. min. </a:t>
            </a:r>
            <a:r>
              <a:rPr lang="pl-PL" dirty="0" smtClean="0"/>
              <a:t>	850°C</a:t>
            </a:r>
            <a:r>
              <a:rPr lang="pl-PL" dirty="0"/>
              <a:t>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/>
              <a:t>ZAŁOŻENIA 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10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2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109802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u="sng" dirty="0" smtClean="0"/>
              <a:t>Dodatkowe </a:t>
            </a:r>
            <a:r>
              <a:rPr lang="pl-PL" u="sng" dirty="0"/>
              <a:t>wymagania</a:t>
            </a:r>
            <a:r>
              <a:rPr lang="pl-PL" dirty="0"/>
              <a:t>: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instalacja </a:t>
            </a:r>
            <a:r>
              <a:rPr lang="pl-PL" dirty="0"/>
              <a:t>powinna posiadać osobną komorę chłodzenia retorty,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piec </a:t>
            </a:r>
            <a:r>
              <a:rPr lang="pl-PL" dirty="0"/>
              <a:t>musi mieć konstrukcję umożliwiającą zautomatyzowany/zmechanizowany za- i wyładunek retorty do/z komory grzewczej pieca i komory chłodzenia,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piec </a:t>
            </a:r>
            <a:r>
              <a:rPr lang="pl-PL" dirty="0"/>
              <a:t>musi mieć konstrukcję umożliwiającą zautomatyzowany/zmechanizowany sposób wprowadzania i wyciągania pokrywy grzewczej,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piec </a:t>
            </a:r>
            <a:r>
              <a:rPr lang="pl-PL" dirty="0"/>
              <a:t>musi posiadać komorę chłodzenia, umożliwiającą bezpieczne schłodzenie retorty do temperatury &lt;80°C w czasie nie dłuższym niż 3 h, z automatycznym wyłączeniem chłodzenia po osiągnięciu tej temperatury,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konstrukcja </a:t>
            </a:r>
            <a:r>
              <a:rPr lang="pl-PL" dirty="0"/>
              <a:t>pieca musi umożliwić podłączenie części technologicznej na wysokości, umożliwiającej swobodne operowanie jej elementami przed i po zakończeniu procesu,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prototyp </a:t>
            </a:r>
            <a:r>
              <a:rPr lang="pl-PL" dirty="0"/>
              <a:t>musi spełniać wymagania Dyrektyw UE 2006/42/WE – Maszyny,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prototyp </a:t>
            </a:r>
            <a:r>
              <a:rPr lang="pl-PL" dirty="0"/>
              <a:t>musi </a:t>
            </a:r>
            <a:r>
              <a:rPr lang="pl-PL" dirty="0" smtClean="0"/>
              <a:t>być zgodny z linią wzorniczą,</a:t>
            </a:r>
            <a:endParaRPr lang="pl-PL" dirty="0"/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konstrukcja </a:t>
            </a:r>
            <a:r>
              <a:rPr lang="pl-PL" dirty="0"/>
              <a:t>musi umożliwiać proste i wygodne odwracanie retorty w celu opróżniania jej z koksu,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w </a:t>
            </a:r>
            <a:r>
              <a:rPr lang="pl-PL" dirty="0"/>
              <a:t>trakcie chłodzenia jednej retorty musi być możliwość równolegle prowadzenia nowego testu odgazowania,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instalacja </a:t>
            </a:r>
            <a:r>
              <a:rPr lang="pl-PL" dirty="0"/>
              <a:t>powinna posiadać stanowisko odstawcze retorty i pokrywy grzewczej.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/>
              <a:t>ZAŁOŻENIA 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11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8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91675"/>
            <a:ext cx="7272807" cy="5141324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12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1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828025" cy="25794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846681" cy="2592000"/>
          </a:xfrm>
          <a:prstGeom prst="rect">
            <a:avLst/>
          </a:prstGeom>
        </p:spPr>
      </p:pic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13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73190"/>
            <a:ext cx="6624736" cy="4968552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14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0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9646" r="15841"/>
          <a:stretch/>
        </p:blipFill>
        <p:spPr>
          <a:xfrm>
            <a:off x="1907704" y="1276761"/>
            <a:ext cx="5040560" cy="4960551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15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9423"/>
            <a:ext cx="4785775" cy="5041829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16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9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452320" cy="4726195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sp>
        <p:nvSpPr>
          <p:cNvPr id="5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17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Wizualizacja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" y="1332230"/>
            <a:ext cx="8595360" cy="4834890"/>
          </a:xfrm>
          <a:prstGeom prst="rect">
            <a:avLst/>
          </a:prstGeom>
        </p:spPr>
      </p:pic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18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KARBOTEST 2015</a:t>
            </a:r>
            <a:endParaRPr lang="en-US" sz="1800" b="1" i="1" dirty="0"/>
          </a:p>
        </p:txBody>
      </p:sp>
      <p:pic>
        <p:nvPicPr>
          <p:cNvPr id="1026" name="Picture 2" descr="http://www.ichpw.zabrze.pl/cms.php?img=67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65" y="1340768"/>
            <a:ext cx="3309168" cy="45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19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0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Zawartość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" y="2060848"/>
            <a:ext cx="835292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spcAft>
                <a:spcPts val="3600"/>
              </a:spcAft>
              <a:buAutoNum type="arabicPeriod"/>
            </a:pPr>
            <a:r>
              <a:rPr lang="pl-PL" sz="2400" b="1" dirty="0" smtClean="0"/>
              <a:t>Narzędzie laboratoryjne do prognozowanie jakości koksu – </a:t>
            </a:r>
            <a:r>
              <a:rPr lang="pl-PL" sz="2400" b="1" dirty="0" err="1" smtClean="0"/>
              <a:t>Karbotest</a:t>
            </a:r>
            <a:endParaRPr lang="pl-PL" sz="2400" b="1" dirty="0" smtClean="0"/>
          </a:p>
          <a:p>
            <a:pPr marL="457200" indent="-457200" algn="ctr">
              <a:spcAft>
                <a:spcPts val="3600"/>
              </a:spcAft>
              <a:buAutoNum type="arabicPeriod"/>
            </a:pPr>
            <a:r>
              <a:rPr lang="pl-PL" sz="2400" b="1" dirty="0" smtClean="0"/>
              <a:t>Narzędzie </a:t>
            </a:r>
            <a:r>
              <a:rPr lang="pl-PL" sz="2400" b="1" dirty="0"/>
              <a:t>laboratoryjne do </a:t>
            </a:r>
            <a:r>
              <a:rPr lang="pl-PL" sz="2400" b="1" dirty="0" smtClean="0"/>
              <a:t>oceny </a:t>
            </a:r>
            <a:r>
              <a:rPr lang="pl-PL" sz="2400" b="1" dirty="0"/>
              <a:t>reakcyjności </a:t>
            </a:r>
            <a:r>
              <a:rPr lang="pl-PL" sz="2400" b="1" dirty="0" smtClean="0"/>
              <a:t>koksu </a:t>
            </a:r>
          </a:p>
          <a:p>
            <a:pPr marL="457200" indent="-457200" algn="ctr">
              <a:spcAft>
                <a:spcPts val="3600"/>
              </a:spcAft>
              <a:buAutoNum type="arabicPeriod"/>
            </a:pPr>
            <a:r>
              <a:rPr lang="pl-PL" sz="2400" b="1" dirty="0" smtClean="0"/>
              <a:t>Narzędzie laboratoryjne do prognozowanie wielkości ciśnienia koksowania – </a:t>
            </a:r>
            <a:r>
              <a:rPr lang="pl-PL" sz="2400" b="1" dirty="0" err="1" smtClean="0"/>
              <a:t>PresTest</a:t>
            </a:r>
            <a:endParaRPr lang="pl-PL" sz="2400" b="1" dirty="0" smtClean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0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Zastrzeżenia</a:t>
            </a:r>
            <a:endParaRPr lang="pl-PL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2775" y="2204864"/>
            <a:ext cx="7440984" cy="497508"/>
            <a:chOff x="1504" y="2068"/>
            <a:chExt cx="2752" cy="18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4" y="2068"/>
              <a:ext cx="27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" y="2068"/>
              <a:ext cx="2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20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990600"/>
          </a:xfrm>
        </p:spPr>
        <p:txBody>
          <a:bodyPr anchor="ctr"/>
          <a:lstStyle/>
          <a:p>
            <a:pPr algn="ctr"/>
            <a:r>
              <a:rPr lang="pl-PL" b="1" i="1" dirty="0" smtClean="0"/>
              <a:t>OCENA REAKCYJNOŚCI  KOKSU</a:t>
            </a:r>
            <a:endParaRPr lang="en-US" sz="1800" b="1" i="1" dirty="0"/>
          </a:p>
        </p:txBody>
      </p:sp>
      <p:sp>
        <p:nvSpPr>
          <p:cNvPr id="3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21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2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stan </a:t>
            </a:r>
            <a:r>
              <a:rPr lang="pl-PL" sz="1800" b="1" i="1" dirty="0"/>
              <a:t>aktualny </a:t>
            </a:r>
            <a:endParaRPr lang="en-US" sz="1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126876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65100" algn="just">
              <a:buFont typeface="Arial" panose="020B0604020202020204" pitchFamily="34" charset="0"/>
              <a:buChar char="•"/>
            </a:pPr>
            <a:r>
              <a:rPr lang="pl-PL" sz="2000" b="1" dirty="0" smtClean="0"/>
              <a:t>Narzędzia dla oznaczania reakcyjności koksu</a:t>
            </a:r>
            <a:endParaRPr lang="en-US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14" y="2069260"/>
            <a:ext cx="3603619" cy="4137928"/>
          </a:xfrm>
          <a:prstGeom prst="rect">
            <a:avLst/>
          </a:prstGeom>
        </p:spPr>
      </p:pic>
      <p:pic>
        <p:nvPicPr>
          <p:cNvPr id="11" name="Picture 8" descr="CRICS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9260"/>
            <a:ext cx="3477907" cy="41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22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6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stan </a:t>
            </a:r>
            <a:r>
              <a:rPr lang="pl-PL" sz="1800" b="1" i="1" dirty="0"/>
              <a:t>aktualny </a:t>
            </a:r>
            <a:endParaRPr lang="en-US" sz="18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610303" cy="3081842"/>
          </a:xfrm>
          <a:prstGeom prst="rect">
            <a:avLst/>
          </a:prstGeom>
        </p:spPr>
      </p:pic>
      <p:pic>
        <p:nvPicPr>
          <p:cNvPr id="2050" name="Picture 2" descr="P10407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8870"/>
            <a:ext cx="2804459" cy="261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5046"/>
            <a:ext cx="3517697" cy="2633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907117" y="773080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algn="ctr"/>
            <a:r>
              <a:rPr lang="pl-PL" sz="2000" b="1" dirty="0" smtClean="0"/>
              <a:t>Narzędzia </a:t>
            </a:r>
            <a:r>
              <a:rPr lang="pl-PL" sz="2000" b="1" dirty="0" err="1" smtClean="0"/>
              <a:t>IChPW</a:t>
            </a:r>
            <a:endParaRPr lang="en-US" sz="2000" b="1" dirty="0"/>
          </a:p>
        </p:txBody>
      </p:sp>
      <p:sp>
        <p:nvSpPr>
          <p:cNvPr id="8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23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5455" y="134076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/>
              <a:t>Piec</a:t>
            </a:r>
            <a:endParaRPr lang="pl-PL" b="1" u="sng" dirty="0"/>
          </a:p>
          <a:p>
            <a:r>
              <a:rPr lang="pl-PL" dirty="0"/>
              <a:t>	</a:t>
            </a:r>
            <a:r>
              <a:rPr lang="pl-PL" u="sng" dirty="0"/>
              <a:t>Wymagania konstrukcji pieca</a:t>
            </a:r>
            <a:r>
              <a:rPr lang="pl-PL" dirty="0"/>
              <a:t>:</a:t>
            </a:r>
          </a:p>
          <a:p>
            <a:r>
              <a:rPr lang="pl-PL" dirty="0"/>
              <a:t>	Rurowa komora robocza pieca:		</a:t>
            </a:r>
            <a:r>
              <a:rPr lang="pl-PL" dirty="0" smtClean="0"/>
              <a:t>pionowa</a:t>
            </a:r>
            <a:endParaRPr lang="pl-PL" dirty="0"/>
          </a:p>
          <a:p>
            <a:r>
              <a:rPr lang="pl-PL" dirty="0"/>
              <a:t>	Temperatura maksymalna: 			min. 1200ºC </a:t>
            </a:r>
          </a:p>
          <a:p>
            <a:r>
              <a:rPr lang="pl-PL" dirty="0"/>
              <a:t>	Zakres temperatur badania próbek: 		temp. otoczenia </a:t>
            </a:r>
            <a:r>
              <a:rPr lang="pl-PL" dirty="0" smtClean="0"/>
              <a:t>– 1200°C</a:t>
            </a:r>
            <a:endParaRPr lang="pl-PL" dirty="0"/>
          </a:p>
          <a:p>
            <a:r>
              <a:rPr lang="pl-PL" dirty="0"/>
              <a:t>	Średnica wewnętrzna grzejnika: 		umożliwiająca bezpieczne </a:t>
            </a:r>
            <a:r>
              <a:rPr lang="pl-PL" dirty="0" smtClean="0"/>
              <a:t>							wprowadzanie retorty</a:t>
            </a:r>
          </a:p>
          <a:p>
            <a:r>
              <a:rPr lang="pl-PL" dirty="0"/>
              <a:t>	Ilość niezależnych sekcji grzejnych: 		3</a:t>
            </a:r>
          </a:p>
          <a:p>
            <a:r>
              <a:rPr lang="pl-PL" dirty="0"/>
              <a:t>	</a:t>
            </a:r>
            <a:r>
              <a:rPr lang="pl-PL" dirty="0" smtClean="0"/>
              <a:t>Długość </a:t>
            </a:r>
            <a:r>
              <a:rPr lang="pl-PL" dirty="0"/>
              <a:t>części grzejnej:			odpowiednia dla bezpiecznego </a:t>
            </a:r>
            <a:r>
              <a:rPr lang="pl-PL" dirty="0" smtClean="0"/>
              <a:t>						wprowadzania </a:t>
            </a:r>
            <a:r>
              <a:rPr lang="pl-PL" dirty="0"/>
              <a:t>retorty</a:t>
            </a:r>
          </a:p>
          <a:p>
            <a:r>
              <a:rPr lang="pl-PL" dirty="0"/>
              <a:t>						karbonizacyjnej </a:t>
            </a:r>
            <a:endParaRPr lang="pl-PL" dirty="0" smtClean="0"/>
          </a:p>
          <a:p>
            <a:r>
              <a:rPr lang="pl-PL" dirty="0"/>
              <a:t>	Element grzejny:				Kanthal APM lub lepszy</a:t>
            </a:r>
          </a:p>
          <a:p>
            <a:r>
              <a:rPr lang="pl-PL" dirty="0"/>
              <a:t>	Izolacja termiczna:				włókno ceramiczne lub inny </a:t>
            </a:r>
            <a:r>
              <a:rPr lang="pl-PL" dirty="0" smtClean="0"/>
              <a:t>							lepszy </a:t>
            </a:r>
            <a:r>
              <a:rPr lang="pl-PL" dirty="0"/>
              <a:t>materiał</a:t>
            </a:r>
          </a:p>
          <a:p>
            <a:r>
              <a:rPr lang="pl-PL" dirty="0"/>
              <a:t>	Czas nagrzewania pieca do temperatury pracy: 	 zgodnie z wprowadzonym </a:t>
            </a:r>
            <a:r>
              <a:rPr lang="pl-PL" dirty="0" smtClean="0"/>
              <a:t>							programem </a:t>
            </a:r>
            <a:r>
              <a:rPr lang="pl-PL" dirty="0"/>
              <a:t>nagrzewania,</a:t>
            </a:r>
          </a:p>
          <a:p>
            <a:r>
              <a:rPr lang="pl-PL" dirty="0"/>
              <a:t>	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ZAŁOŻENIA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24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7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08271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Termoelementy do regulacji temperatury </a:t>
            </a:r>
          </a:p>
          <a:p>
            <a:r>
              <a:rPr lang="pl-PL" dirty="0"/>
              <a:t>       </a:t>
            </a:r>
            <a:r>
              <a:rPr lang="pl-PL" dirty="0" smtClean="0"/>
              <a:t>	sekcji </a:t>
            </a:r>
            <a:r>
              <a:rPr lang="pl-PL" dirty="0"/>
              <a:t>grzewczych:                                  	</a:t>
            </a:r>
            <a:r>
              <a:rPr lang="pl-PL" dirty="0" smtClean="0"/>
              <a:t>	3 </a:t>
            </a:r>
            <a:r>
              <a:rPr lang="pl-PL" dirty="0"/>
              <a:t>szt. termopar, po jednej dla </a:t>
            </a:r>
            <a:r>
              <a:rPr lang="pl-PL" dirty="0" smtClean="0"/>
              <a:t>						każdej </a:t>
            </a:r>
            <a:r>
              <a:rPr lang="pl-PL" dirty="0"/>
              <a:t>sekcji, odpowiednie</a:t>
            </a:r>
          </a:p>
          <a:p>
            <a:r>
              <a:rPr lang="pl-PL" dirty="0"/>
              <a:t>  	Dodatkowe punkty pomiaru temperatury:	</a:t>
            </a:r>
            <a:r>
              <a:rPr lang="pl-PL" dirty="0" smtClean="0"/>
              <a:t>wewnątrz retorty</a:t>
            </a:r>
            <a:r>
              <a:rPr lang="pl-PL" dirty="0"/>
              <a:t>, </a:t>
            </a:r>
          </a:p>
          <a:p>
            <a:r>
              <a:rPr lang="pl-PL" dirty="0"/>
              <a:t>	</a:t>
            </a:r>
            <a:r>
              <a:rPr lang="pl-PL" dirty="0" smtClean="0"/>
              <a:t>Komunikacja </a:t>
            </a:r>
            <a:r>
              <a:rPr lang="pl-PL" dirty="0"/>
              <a:t>zdalna Ethernet, </a:t>
            </a:r>
            <a:r>
              <a:rPr lang="pl-PL" dirty="0" err="1"/>
              <a:t>WiFi</a:t>
            </a:r>
            <a:r>
              <a:rPr lang="pl-PL" dirty="0"/>
              <a:t>, z możliwością </a:t>
            </a:r>
            <a:r>
              <a:rPr lang="pl-PL" dirty="0" err="1"/>
              <a:t>zaimplemetowania</a:t>
            </a:r>
            <a:r>
              <a:rPr lang="pl-PL" dirty="0"/>
              <a:t> </a:t>
            </a:r>
            <a:r>
              <a:rPr lang="pl-PL" dirty="0" smtClean="0"/>
              <a:t>		w </a:t>
            </a:r>
            <a:r>
              <a:rPr lang="pl-PL" dirty="0" err="1"/>
              <a:t>przyszlości</a:t>
            </a:r>
            <a:r>
              <a:rPr lang="pl-PL" dirty="0"/>
              <a:t> komunikacji ze </a:t>
            </a:r>
            <a:r>
              <a:rPr lang="pl-PL" dirty="0" err="1"/>
              <a:t>smartfonem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u="sng" dirty="0" smtClean="0"/>
              <a:t>Sterowanie </a:t>
            </a:r>
            <a:r>
              <a:rPr lang="pl-PL" u="sng" dirty="0"/>
              <a:t>piecem</a:t>
            </a:r>
          </a:p>
          <a:p>
            <a:r>
              <a:rPr lang="pl-PL" dirty="0" smtClean="0"/>
              <a:t>- wstępne </a:t>
            </a:r>
            <a:r>
              <a:rPr lang="pl-PL" dirty="0"/>
              <a:t>rozgrzanie pieca,</a:t>
            </a:r>
          </a:p>
          <a:p>
            <a:r>
              <a:rPr lang="pl-PL" dirty="0" smtClean="0"/>
              <a:t>- wprowadzenie </a:t>
            </a:r>
            <a:r>
              <a:rPr lang="pl-PL" dirty="0"/>
              <a:t>retorty do komory grzewczej pieca, po jej wprowadzeniu w okresie od  </a:t>
            </a:r>
            <a:r>
              <a:rPr lang="pl-PL" dirty="0" smtClean="0"/>
              <a:t> 30 </a:t>
            </a:r>
            <a:r>
              <a:rPr lang="pl-PL" dirty="0"/>
              <a:t>- 40 min temperatura próbki powinna osiągnąć 1100°C </a:t>
            </a:r>
            <a:r>
              <a:rPr lang="pl-PL" dirty="0" smtClean="0"/>
              <a:t>± </a:t>
            </a:r>
            <a:r>
              <a:rPr lang="pl-PL" dirty="0"/>
              <a:t>3°C,</a:t>
            </a:r>
          </a:p>
          <a:p>
            <a:r>
              <a:rPr lang="pl-PL" dirty="0" smtClean="0"/>
              <a:t>- przez </a:t>
            </a:r>
            <a:r>
              <a:rPr lang="pl-PL" dirty="0"/>
              <a:t>okres przepływu gazu reakcyjnego powinna być utrzymywana temperatura 1100°C ±</a:t>
            </a:r>
            <a:r>
              <a:rPr lang="pl-PL" dirty="0" smtClean="0"/>
              <a:t> </a:t>
            </a:r>
            <a:r>
              <a:rPr lang="pl-PL" dirty="0"/>
              <a:t>3°C,</a:t>
            </a:r>
          </a:p>
          <a:p>
            <a:r>
              <a:rPr lang="pl-PL" dirty="0" smtClean="0"/>
              <a:t>- po </a:t>
            </a:r>
            <a:r>
              <a:rPr lang="pl-PL" dirty="0"/>
              <a:t>przełączaniu przepływu gazów reakcyjnych (azot, dwutlenek węgla) temperatura 1100°C ±</a:t>
            </a:r>
            <a:r>
              <a:rPr lang="pl-PL" dirty="0" smtClean="0"/>
              <a:t> </a:t>
            </a:r>
            <a:r>
              <a:rPr lang="pl-PL" dirty="0"/>
              <a:t>3°C powinna zostać osiągnięta w okresie nie dłuższym niż 10 min.</a:t>
            </a:r>
          </a:p>
          <a:p>
            <a:r>
              <a:rPr lang="pl-PL" dirty="0"/>
              <a:t>Sterowanie piecem powinno umożliwiać również realizację innego programu, np. z zadaną szybkością ogrzewania. Temperaturą odniesienia powinna być temperatura próbki. Program powinien umożliwiać również sterowanie na podstawie termopary wybranej sekcji grzewczej.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81617" y="158823"/>
            <a:ext cx="4978896" cy="10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9pPr>
          </a:lstStyle>
          <a:p>
            <a:pPr algn="ctr"/>
            <a:r>
              <a:rPr lang="pl-PL" b="1" i="1" dirty="0" smtClean="0"/>
              <a:t>ZAŁOŻENIA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25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9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184482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u="sng" dirty="0" smtClean="0"/>
              <a:t>Analizator </a:t>
            </a:r>
            <a:r>
              <a:rPr lang="pl-PL" u="sng" dirty="0"/>
              <a:t>produktów gazowych</a:t>
            </a:r>
          </a:p>
          <a:p>
            <a:pPr marL="0" lvl="1"/>
            <a:r>
              <a:rPr lang="pl-PL" dirty="0"/>
              <a:t>Instalacja powinna być wyposażona w układ zbierający dane z analizatora CO/CO2 w celu określenia ich stężenia w produktach gazowych. Znając masę próbki koksu, przepływ CO2 na wejściu do retorty, stężenie CO/CO2 na wyjściu z retorty, musi być możliwość oceny stopnia przereagowania próbki koksu.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1617" y="384594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u="sng" dirty="0" smtClean="0"/>
              <a:t>Pomiar </a:t>
            </a:r>
            <a:r>
              <a:rPr lang="pl-PL" u="sng" dirty="0"/>
              <a:t>parametrów procesu</a:t>
            </a:r>
          </a:p>
          <a:p>
            <a:pPr marL="0" lvl="1"/>
            <a:r>
              <a:rPr lang="pl-PL" dirty="0" smtClean="0"/>
              <a:t>Układ </a:t>
            </a:r>
            <a:r>
              <a:rPr lang="pl-PL" dirty="0"/>
              <a:t>pomiarowy ma umożliwić rejestrację i archiwizację,  w czasie rzeczywistym, danych z czujników:</a:t>
            </a:r>
          </a:p>
          <a:p>
            <a:pPr marL="0" lvl="1"/>
            <a:r>
              <a:rPr lang="pl-PL" dirty="0"/>
              <a:t>a)	temperatury – z wszystkich czujników,</a:t>
            </a:r>
          </a:p>
          <a:p>
            <a:pPr marL="0" lvl="1"/>
            <a:r>
              <a:rPr lang="pl-PL" dirty="0"/>
              <a:t>b)	natężenia przepływu azotu i dwutlenku węgla,</a:t>
            </a:r>
          </a:p>
          <a:p>
            <a:pPr marL="0" lvl="1"/>
            <a:r>
              <a:rPr lang="pl-PL" dirty="0"/>
              <a:t>c)	natężenie przepływu gazu wyjściowego  (procesowego),</a:t>
            </a:r>
          </a:p>
          <a:p>
            <a:pPr marL="0" lvl="1"/>
            <a:r>
              <a:rPr lang="pl-PL" dirty="0"/>
              <a:t>d)	stężenia CO/CO2 w produktach gazowych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ZAŁOŻENIA</a:t>
            </a:r>
            <a:endParaRPr lang="en-US" sz="1800" b="1" i="1" dirty="0"/>
          </a:p>
        </p:txBody>
      </p:sp>
      <p:sp>
        <p:nvSpPr>
          <p:cNvPr id="7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26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7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1196752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u="sng" dirty="0" smtClean="0"/>
              <a:t>Dodatkowe </a:t>
            </a:r>
            <a:r>
              <a:rPr lang="pl-PL" u="sng" dirty="0"/>
              <a:t>wymagania: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instalacja </a:t>
            </a:r>
            <a:r>
              <a:rPr lang="pl-PL" dirty="0"/>
              <a:t>powinna posiadać osobną komorę chłodzenia retorty,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piec </a:t>
            </a:r>
            <a:r>
              <a:rPr lang="pl-PL" dirty="0"/>
              <a:t>musi mieć konstrukcję umożliwiającą zautomatyzowany/zmechanizowany za- i wyładunek retorty do/z komory grzewczej pieca i komory chłodzenia,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piec </a:t>
            </a:r>
            <a:r>
              <a:rPr lang="pl-PL" dirty="0"/>
              <a:t>musi posiadać komorę chłodzenia, umożliwiającą bezpieczne schłodzenie retorty do temperatury &lt;50°C w czasie nie dłuższym niż 2 h, z automatycznym wyłączeniem chłodzenia po osiągnięciu tej temperatury,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konstrukcja </a:t>
            </a:r>
            <a:r>
              <a:rPr lang="pl-PL" dirty="0"/>
              <a:t>pieca musi umożliwić podłączenie części technologicznej na wysokości, umożliwiającej swobodne operowanie jej elementami przed i po zakończeniu procesu,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prototyp </a:t>
            </a:r>
            <a:r>
              <a:rPr lang="pl-PL" dirty="0"/>
              <a:t>musi spełniać wymagania Dyrektyw UE 2006/42/WE – Maszyny,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prototyp </a:t>
            </a:r>
            <a:r>
              <a:rPr lang="pl-PL" dirty="0"/>
              <a:t>musi </a:t>
            </a:r>
            <a:r>
              <a:rPr lang="pl-PL" dirty="0" smtClean="0"/>
              <a:t> być zgodny z linię wzorniczą,</a:t>
            </a:r>
            <a:endParaRPr lang="pl-PL" dirty="0"/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konstrukcja </a:t>
            </a:r>
            <a:r>
              <a:rPr lang="pl-PL" dirty="0"/>
              <a:t>musi umożliwiać proste i wygodne odwracanie retorty w celu opróżniania jej z koksu,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w </a:t>
            </a:r>
            <a:r>
              <a:rPr lang="pl-PL" dirty="0"/>
              <a:t>trakcie chłodzenia jednej retorty musi być możliwość równolegle prowadzenia nowego testu odgazowania,</a:t>
            </a:r>
          </a:p>
          <a:p>
            <a:pPr marL="342900" lvl="1" indent="-342900">
              <a:buFont typeface="+mj-lt"/>
              <a:buAutoNum type="arabicPeriod"/>
              <a:tabLst>
                <a:tab pos="360363" algn="l"/>
              </a:tabLst>
            </a:pPr>
            <a:r>
              <a:rPr lang="pl-PL" dirty="0" smtClean="0"/>
              <a:t>instalacja </a:t>
            </a:r>
            <a:r>
              <a:rPr lang="pl-PL" dirty="0"/>
              <a:t>powinna posiadać stanowisko odstawcze </a:t>
            </a:r>
            <a:r>
              <a:rPr lang="pl-PL" dirty="0" smtClean="0"/>
              <a:t>retorty.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ZAŁOŻENIA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27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3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840760" cy="4843147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28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33" y="1196204"/>
            <a:ext cx="4249280" cy="5072312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29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5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990600"/>
          </a:xfrm>
        </p:spPr>
        <p:txBody>
          <a:bodyPr anchor="ctr"/>
          <a:lstStyle/>
          <a:p>
            <a:pPr algn="ctr"/>
            <a:r>
              <a:rPr lang="pl-PL" b="1" i="1" dirty="0" smtClean="0"/>
              <a:t>PROGNOZOWANIE JAKOŚCI KOKSU</a:t>
            </a:r>
            <a:endParaRPr lang="en-US" sz="1800" b="1" i="1" dirty="0"/>
          </a:p>
        </p:txBody>
      </p:sp>
      <p:sp>
        <p:nvSpPr>
          <p:cNvPr id="3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1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389162" cy="4968671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30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990600"/>
          </a:xfrm>
        </p:spPr>
        <p:txBody>
          <a:bodyPr anchor="ctr"/>
          <a:lstStyle/>
          <a:p>
            <a:pPr algn="ctr"/>
            <a:r>
              <a:rPr lang="pl-PL" b="1" i="1" dirty="0" smtClean="0"/>
              <a:t>OZNACZANIE CIŚNIENIA ROZPRĘŻANIA</a:t>
            </a:r>
            <a:endParaRPr lang="en-US" sz="1800" b="1" i="1" dirty="0"/>
          </a:p>
        </p:txBody>
      </p:sp>
      <p:sp>
        <p:nvSpPr>
          <p:cNvPr id="3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31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PROJEKT</a:t>
            </a:r>
            <a:endParaRPr lang="en-US" sz="1800" b="1" i="1" dirty="0"/>
          </a:p>
        </p:txBody>
      </p:sp>
      <p:pic>
        <p:nvPicPr>
          <p:cNvPr id="6" name="Picture 3" descr="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543"/>
            <a:ext cx="2570163" cy="1628775"/>
          </a:xfrm>
          <a:prstGeom prst="rect">
            <a:avLst/>
          </a:prstGeom>
          <a:noFill/>
        </p:spPr>
      </p:pic>
      <p:pic>
        <p:nvPicPr>
          <p:cNvPr id="7" name="Picture 4" descr="kop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39264"/>
            <a:ext cx="23225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59" y="3341696"/>
            <a:ext cx="4059237" cy="2965450"/>
          </a:xfrm>
          <a:prstGeom prst="rect">
            <a:avLst/>
          </a:prstGeom>
          <a:noFill/>
        </p:spPr>
      </p:pic>
      <p:pic>
        <p:nvPicPr>
          <p:cNvPr id="9" name="Picture 20" descr="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4578"/>
            <a:ext cx="24082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a 9"/>
          <p:cNvGrpSpPr/>
          <p:nvPr/>
        </p:nvGrpSpPr>
        <p:grpSpPr>
          <a:xfrm>
            <a:off x="0" y="3426826"/>
            <a:ext cx="3286125" cy="2852738"/>
            <a:chOff x="0" y="3717032"/>
            <a:chExt cx="3286125" cy="2852738"/>
          </a:xfrm>
        </p:grpSpPr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0" y="3717032"/>
              <a:ext cx="3286125" cy="2852738"/>
              <a:chOff x="1482" y="1315"/>
              <a:chExt cx="2757" cy="2393"/>
            </a:xfrm>
          </p:grpSpPr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1315"/>
                <a:ext cx="2757" cy="2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2858" y="2217"/>
                <a:ext cx="361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000">
                    <a:latin typeface="Times New Roman" pitchFamily="18" charset="0"/>
                  </a:rPr>
                  <a:t>węgiel</a:t>
                </a:r>
              </a:p>
            </p:txBody>
          </p:sp>
          <p:sp>
            <p:nvSpPr>
              <p:cNvPr id="30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728" y="1330"/>
                <a:ext cx="362" cy="1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400">
                    <a:latin typeface="Times New Roman" pitchFamily="18" charset="0"/>
                  </a:rPr>
                  <a:t>gaz</a:t>
                </a:r>
              </a:p>
            </p:txBody>
          </p:sp>
          <p:sp>
            <p:nvSpPr>
              <p:cNvPr id="31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346" y="1623"/>
                <a:ext cx="503" cy="2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000">
                    <a:latin typeface="Times New Roman" pitchFamily="18" charset="0"/>
                  </a:rPr>
                  <a:t>ruchoma ściana</a:t>
                </a:r>
              </a:p>
            </p:txBody>
          </p:sp>
          <p:sp>
            <p:nvSpPr>
              <p:cNvPr id="32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389" y="2506"/>
                <a:ext cx="556" cy="1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000">
                    <a:latin typeface="Times New Roman" pitchFamily="18" charset="0"/>
                  </a:rPr>
                  <a:t>ogrzewanie</a:t>
                </a:r>
              </a:p>
            </p:txBody>
          </p:sp>
          <p:sp>
            <p:nvSpPr>
              <p:cNvPr id="33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878" y="2276"/>
                <a:ext cx="430" cy="2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000">
                    <a:latin typeface="Times New Roman" pitchFamily="18" charset="0"/>
                  </a:rPr>
                  <a:t>pomiar ciśnienia</a:t>
                </a:r>
              </a:p>
            </p:txBody>
          </p:sp>
          <p:sp>
            <p:nvSpPr>
              <p:cNvPr id="3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832" y="2424"/>
                <a:ext cx="424" cy="56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792" y="2232"/>
                <a:ext cx="64" cy="7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6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3264" y="2240"/>
                <a:ext cx="64" cy="7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3160" y="1464"/>
                <a:ext cx="56" cy="448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" name="Rectangle 17"/>
              <p:cNvSpPr>
                <a:spLocks noChangeAspect="1" noChangeArrowheads="1"/>
              </p:cNvSpPr>
              <p:nvPr/>
            </p:nvSpPr>
            <p:spPr bwMode="auto">
              <a:xfrm rot="5400000">
                <a:off x="3380" y="1260"/>
                <a:ext cx="64" cy="496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2472" y="2496"/>
                <a:ext cx="200" cy="21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988" y="3033"/>
                <a:ext cx="557" cy="3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pl-PL" sz="1400">
                    <a:solidFill>
                      <a:schemeClr val="bg1"/>
                    </a:solidFill>
                    <a:latin typeface="Times New Roman" pitchFamily="18" charset="0"/>
                  </a:rPr>
                  <a:t>ogrzewanie</a:t>
                </a:r>
              </a:p>
            </p:txBody>
          </p:sp>
        </p:grp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085628" y="5733256"/>
              <a:ext cx="175304" cy="1428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504873" y="5733256"/>
              <a:ext cx="175304" cy="1428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>
              <a:off x="1475656" y="5940901"/>
              <a:ext cx="2362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22"/>
            <p:cNvCxnSpPr>
              <a:cxnSpLocks noChangeAspect="1" noChangeShapeType="1"/>
            </p:cNvCxnSpPr>
            <p:nvPr/>
          </p:nvCxnSpPr>
          <p:spPr bwMode="auto">
            <a:xfrm>
              <a:off x="2032513" y="5084549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23"/>
            <p:cNvCxnSpPr>
              <a:cxnSpLocks noChangeAspect="1" noChangeShapeType="1"/>
            </p:cNvCxnSpPr>
            <p:nvPr/>
          </p:nvCxnSpPr>
          <p:spPr bwMode="auto">
            <a:xfrm>
              <a:off x="2032513" y="520023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4"/>
            <p:cNvCxnSpPr>
              <a:cxnSpLocks noChangeAspect="1" noChangeShapeType="1"/>
            </p:cNvCxnSpPr>
            <p:nvPr/>
          </p:nvCxnSpPr>
          <p:spPr bwMode="auto">
            <a:xfrm>
              <a:off x="2028702" y="537422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5"/>
            <p:cNvCxnSpPr>
              <a:cxnSpLocks noChangeAspect="1" noChangeShapeType="1"/>
            </p:cNvCxnSpPr>
            <p:nvPr/>
          </p:nvCxnSpPr>
          <p:spPr bwMode="auto">
            <a:xfrm>
              <a:off x="2040770" y="552535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6"/>
            <p:cNvCxnSpPr>
              <a:cxnSpLocks noChangeAspect="1" noChangeShapeType="1"/>
            </p:cNvCxnSpPr>
            <p:nvPr/>
          </p:nvCxnSpPr>
          <p:spPr bwMode="auto">
            <a:xfrm>
              <a:off x="2028702" y="566124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27"/>
            <p:cNvCxnSpPr>
              <a:cxnSpLocks noChangeAspect="1" noChangeShapeType="1"/>
            </p:cNvCxnSpPr>
            <p:nvPr/>
          </p:nvCxnSpPr>
          <p:spPr bwMode="auto">
            <a:xfrm>
              <a:off x="1835696" y="577300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9"/>
            <p:cNvCxnSpPr>
              <a:cxnSpLocks noChangeAspect="1" noChangeShapeType="1"/>
            </p:cNvCxnSpPr>
            <p:nvPr/>
          </p:nvCxnSpPr>
          <p:spPr bwMode="auto">
            <a:xfrm>
              <a:off x="1835696" y="492718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31"/>
            <p:cNvCxnSpPr>
              <a:cxnSpLocks noChangeAspect="1" noChangeShapeType="1"/>
            </p:cNvCxnSpPr>
            <p:nvPr/>
          </p:nvCxnSpPr>
          <p:spPr bwMode="auto">
            <a:xfrm rot="10800000">
              <a:off x="1642533" y="5109949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2"/>
            <p:cNvCxnSpPr>
              <a:cxnSpLocks noChangeAspect="1" noChangeShapeType="1"/>
            </p:cNvCxnSpPr>
            <p:nvPr/>
          </p:nvCxnSpPr>
          <p:spPr bwMode="auto">
            <a:xfrm rot="10800000">
              <a:off x="1642533" y="522944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3"/>
            <p:cNvCxnSpPr>
              <a:cxnSpLocks noChangeAspect="1" noChangeShapeType="1"/>
            </p:cNvCxnSpPr>
            <p:nvPr/>
          </p:nvCxnSpPr>
          <p:spPr bwMode="auto">
            <a:xfrm rot="10800000">
              <a:off x="1638722" y="5388833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34"/>
            <p:cNvCxnSpPr>
              <a:cxnSpLocks noChangeAspect="1" noChangeShapeType="1"/>
            </p:cNvCxnSpPr>
            <p:nvPr/>
          </p:nvCxnSpPr>
          <p:spPr bwMode="auto">
            <a:xfrm rot="10800000">
              <a:off x="1650790" y="5525358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5"/>
            <p:cNvCxnSpPr>
              <a:cxnSpLocks noChangeAspect="1" noChangeShapeType="1"/>
            </p:cNvCxnSpPr>
            <p:nvPr/>
          </p:nvCxnSpPr>
          <p:spPr bwMode="auto">
            <a:xfrm rot="10800000">
              <a:off x="1638722" y="5646643"/>
              <a:ext cx="104166" cy="63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1752796" y="5229200"/>
              <a:ext cx="370932" cy="222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32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5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5455" y="17408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1.	Piec</a:t>
            </a:r>
          </a:p>
          <a:p>
            <a:r>
              <a:rPr lang="pl-PL" dirty="0"/>
              <a:t>Napięcie zasilania:			~230V /50Hz</a:t>
            </a:r>
          </a:p>
          <a:p>
            <a:r>
              <a:rPr lang="pl-PL" dirty="0"/>
              <a:t>Pobór  mocy w trakcie procesu:	</a:t>
            </a:r>
            <a:r>
              <a:rPr lang="pl-PL" dirty="0" smtClean="0"/>
              <a:t>min</a:t>
            </a:r>
            <a:r>
              <a:rPr lang="pl-PL" dirty="0"/>
              <a:t>. 2 kW</a:t>
            </a:r>
          </a:p>
          <a:p>
            <a:r>
              <a:rPr lang="pl-PL" dirty="0"/>
              <a:t>Temperatura procesu		</a:t>
            </a:r>
            <a:r>
              <a:rPr lang="pl-PL" dirty="0" smtClean="0"/>
              <a:t>max</a:t>
            </a:r>
            <a:r>
              <a:rPr lang="pl-PL" dirty="0"/>
              <a:t>. 750 °C</a:t>
            </a:r>
          </a:p>
          <a:p>
            <a:r>
              <a:rPr lang="pl-PL" dirty="0"/>
              <a:t>Czujnik temperatury procesu:	</a:t>
            </a:r>
            <a:r>
              <a:rPr lang="pl-PL" dirty="0" smtClean="0"/>
              <a:t>zlokalizowany </a:t>
            </a:r>
            <a:r>
              <a:rPr lang="pl-PL" dirty="0"/>
              <a:t>wewnątrz tygla z próbką</a:t>
            </a:r>
          </a:p>
          <a:p>
            <a:r>
              <a:rPr lang="pl-PL" dirty="0"/>
              <a:t>Dokładność regulacji temp.:		± 1°C</a:t>
            </a:r>
          </a:p>
          <a:p>
            <a:r>
              <a:rPr lang="pl-PL" dirty="0"/>
              <a:t>Element grzejny:			</a:t>
            </a:r>
            <a:r>
              <a:rPr lang="pl-PL" dirty="0" err="1"/>
              <a:t>Aluchrom</a:t>
            </a:r>
            <a:r>
              <a:rPr lang="pl-PL" dirty="0"/>
              <a:t> 0 - Ø 4 mm lub lepszy</a:t>
            </a:r>
          </a:p>
          <a:p>
            <a:r>
              <a:rPr lang="pl-PL" dirty="0"/>
              <a:t>Element pomiarowy siły:		tensometr</a:t>
            </a:r>
          </a:p>
          <a:p>
            <a:r>
              <a:rPr lang="pl-PL" dirty="0"/>
              <a:t>Min. zakres pomiarowy czujnika siły:	0 – 5 </a:t>
            </a:r>
            <a:r>
              <a:rPr lang="pl-PL" dirty="0" err="1"/>
              <a:t>kN</a:t>
            </a:r>
            <a:r>
              <a:rPr lang="pl-PL" dirty="0"/>
              <a:t>, klasy 0,5</a:t>
            </a:r>
          </a:p>
          <a:p>
            <a:r>
              <a:rPr lang="pl-PL" dirty="0"/>
              <a:t>Wymiary komory grzewczej:		zapewniające sprawne wkładanie i wyjmowanie </a:t>
            </a:r>
            <a:r>
              <a:rPr lang="pl-PL" dirty="0" smtClean="0"/>
              <a:t>				stalowego tygla</a:t>
            </a:r>
            <a:endParaRPr lang="pl-PL" dirty="0"/>
          </a:p>
          <a:p>
            <a:r>
              <a:rPr lang="pl-PL" dirty="0"/>
              <a:t>Tygiel pomiarowy:		</a:t>
            </a:r>
            <a:r>
              <a:rPr lang="pl-PL" dirty="0" smtClean="0"/>
              <a:t>	konstrukcja </a:t>
            </a:r>
            <a:r>
              <a:rPr lang="pl-PL" dirty="0"/>
              <a:t>zgodnie z wymaganiami </a:t>
            </a:r>
            <a:r>
              <a:rPr lang="pl-PL" dirty="0" err="1" smtClean="0"/>
              <a:t>IChPW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81617" y="158823"/>
            <a:ext cx="4978896" cy="10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9pPr>
          </a:lstStyle>
          <a:p>
            <a:pPr algn="ctr"/>
            <a:r>
              <a:rPr lang="pl-PL" b="1" i="1" dirty="0" smtClean="0"/>
              <a:t>ZAŁOŻENIA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33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8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73934" cy="4720022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34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73190"/>
            <a:ext cx="5244032" cy="513613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35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5" y="1173190"/>
            <a:ext cx="3670110" cy="5066215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36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PROTOTYP</a:t>
            </a:r>
            <a:endParaRPr lang="en-US" sz="1800" b="1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9166"/>
            <a:ext cx="6529382" cy="5041829"/>
          </a:xfrm>
          <a:prstGeom prst="rect">
            <a:avLst/>
          </a:prstGeom>
        </p:spPr>
      </p:pic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37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Zastrzeżenia</a:t>
            </a:r>
            <a:endParaRPr lang="pl-PL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12775" y="1770962"/>
            <a:ext cx="7759884" cy="3896959"/>
            <a:chOff x="1056" y="1244"/>
            <a:chExt cx="3648" cy="183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56" y="1244"/>
              <a:ext cx="3648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44"/>
              <a:ext cx="3656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38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975" y="270892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pl-PL" sz="4800" dirty="0" smtClean="0"/>
              <a:t>Dziękuję za uwagę</a:t>
            </a:r>
            <a:endParaRPr lang="en-US" sz="4800" dirty="0"/>
          </a:p>
        </p:txBody>
      </p:sp>
      <p:sp>
        <p:nvSpPr>
          <p:cNvPr id="3" name="AutoShape 2" descr="data:image/jpeg;base64,/9j/4AAQSkZJRgABAQAAAQABAAD/2wCEAAkGBxQSEBQTEhAUFRUTFxUZFxcYGRUZGBUWGx0YHRocFBcbHSggGBwlHRgXIjEiJSwrLi4uGCAzPDMtNygtLisBCgoKDg0OGxAQGy0lICQ1LDIsLy81LDQsLC4tLi8sLDQsLyw2LCw1LiwsLCwsLCwsLCwsLCwsNCwsLCwsNCw0LP/AABEIAOUA3AMBIgACEQEDEQH/xAAcAAEAAgIDAQAAAAAAAAAAAAAABgcEBQECAwj/xABXEAABAwIDBAUFBw8ICAcAAAABAAIDBBEFEiEGEzFBByJRYXEjMoGRoRQVQlVysdEWFzM0NVJTc3SSk5SywdMIJWKis8LS4SQ2Q3W0w/DxRVRWY2SCg//EABoBAQACAwEAAAAAAAAAAAAAAAADBAECBQb/xAAwEQACAQMCBAQFAwUAAAAAAAAAAQIDBBESMQUhQXETYYGxIjIzofAVUcEUUpHR4f/aAAwDAQACEQMRAD8AuLFcREIFhdzuA5eJUXnqXvN3OJv36ergsjGJs8z+wHKPR/ndYS81e3MqtRrPJEEpZYREVI0CIiAIiIAiIgCIiAIiIAiIgCIiAIiIAiIgCIiALlriOBsuEQG0wzF3MIDyXM79S3vB/cpODdQRSXA6wbkBx1aSPRxHz29C7HDbp58Ob7EsJdGRyR1yT2kldURcdvJEEREAREQBERAEREAREQBERAEREAREQBEUP6QNpJ6R1MymDHSVDnNyvBN/MDbG4A1dzUlKlKrNQjuzKWSYIqfx/bbFaWVsVQyKF5aHABrHXaSQCTmdzaVtnY5itLV0kdduxHUyhvVERuLtDtW6jz2+tXHwyslnkb+GyykRFzyMIiIAuweRwJC6ogCIiAIiIAiIgCIiAIiIAiIgCIiAIiIAiLDxjEW00Ek7w4tjFyG2LiLgaXIHPtWUm3hGTMVd7bDe43hkP3rmSG/DLvLm1tbkREepZ46SoDqKOt/RM/xqLy7StdjMVcaWqEUUeUNEYzk5XjUXta7zz5Lq2FrUhWUpxxuSQi0zA6Z6jPihbr5OKJvLnd+nd1/nUp6T5zJhmH1jQC5r4X3Ots8eY3dobZmNv2qHY9X+6auunNNUBtRGGxAx3LXNMRBfr1RaM8L2utlie0QmwWOhNLU7+MRgOLLx9R2nWvfzNPN7u9dvfKZKXC1wIuOB1HgVyoFhvSHGyGJklJWl7WMa4iNpBcAASCXgnUcStlhW3kE9RHAKepY+XNlMjGNb1QSdc5PAchzXl52daOW4vCK+lkrREVY1CIiAIiIAiIgCIiAIiIAiIgCIiAIi7NbfggOqjW2G00lG+mjipxM+pc5jW5spzAxhoGhvcvUphjzEjnY28VAtvj/OODD/AOUP7SnVqzpRnWjGS5PPsbRWWbL3xxj4id+mZ9CwMebi9TTSwHBHM3rcubesNtQeHPgryRd2NjQi8qPuTaEUZTVm0TGNYMKisxrWi41sAAL+W7l6e+e0fxVF6j/HV3orZsUh757R/FUXqP8AHT3z2j+KovUf46u9EBSHvntH8VReo/x1r6qnx2aqpqibCgTSmXK1hDM28aGnMTI7sCv9FiUVJNPZgpz3xxj4id+mZ9C4diWLgXOBO0/95n0K5F5VXmO+S75lU/oLf+37s10RKq2K2iNfTGYxCO0jmZQ7NwDTe9h997FvlBuhxpGHG4Os8lu8ZYxp26g+pTlefuYKFWUY7JkMuTCIihNQiIgCIiAIiIAiIgCIuzWE8BeyAN0Oo8Qvfd5HNdxbcWPcu0ADxld5w4Hu/esqGI5crtR84U9Onn+DZI89xlkBHA3v3aFQHbqAe/eDXAIdPe3fni/fqrICr3a1hk2hweO9g0ueNL6hxcfXuwO5dK0glVXr7G8VzLjRFCOjTG56l+ItnlLxBWzRx3DRkjBNm3ABPpuuySk3RYeK4i2BjXuBIdLBELWvmlkZG068gXgnuBWYgCLDwvEGzsc9oIDZZ49bXzRSPicdORLCR3ELu6uYJ2wXOd0bpALG2VpY069t3t0QGSixsQrmQsD5CQC+Jmgv1pXtjZ/We1ZKALBx15FLOQbERSkEcQQ08FnLU7XVG7w+sktfJTzutwvaNxtflwQFU9E/3Lj+XL+0VMFE+ixgGFQEfCMpPjvHj5gFLF5S6+tPu/cry3CIigNQiIgCIiAIiIAiIgOQvdkLxZzde8FeLG35geN1mQU726gtt4mx9ikpxz/wyj2YA7Uts4eg/wCa90CK8lg3Cr/HX5tqMLYLlzY3uPgRN/hKsBV9Wf64Yf8Ak0n7FWrdp9Q2juXEq46H/suL/wC8J/nKsdVj0GsO7xF5N81dKL8yQATf84LqkhLdt3gQQgnzq3DwO8+6oD8wPqUhWj2pdb3Lrxq4Ld/ncPQCt4gNDsX9ryfleI/8XUJP91ofyOo/taddtjPtNny6j+2kXEY/nV/dSRW7ryy3t6h6ggOu27gKaO541eHgd59105+YH1LfqHdKeKikoW1Bi3jYaineW3AvleCLXB5geC1/Rb0gS4tJVF9OyKOERZQC5zrvMl8zjYHRo4Ac+1AWCtDt88DCq+5t/otQPSY3Ae0hb5RnpL+49d+Ik+ZAQPo0iLcKpgeYkPodI8j2FSZaDYD7mUv4v95W/Xkq7zVl3fuVnuERFEYCIiAIi86mobGxz5HBrGAlzjoAB2puD0S6qXHulIvlyQMcIGk3cDkllAHBrrHdNJ5gZrc2lbPZ7pBbJZrn0lM3kHe6HO9Jyhp5kku1PirjsKyjqaN9DLHRY2H1AkjD2yxyNdazo/NPbY5islU2sPBqd42X+EB43WbT05HCTTu4LCYy/MDxWXDEwa5wT42U1Jc9vuZRmogRXjYKB0rQdro7i+WkJbfXKbOHV7NCfWe1TxQPBDvNrpeW4pBbnmuIzr2fZf6verVn9T0No7luqt+g77Wrv94VH7MS32MbdU8Uvuena+sqtfIQWcW8ryv82IAkXJOl+CrDoT2afW0EokrJo6UVDg6niswyvyRX3ko62QtsMgtwOq6hITbbnaWF9TRQU16qohqxIYYXN4iGpAa+U9RhzakE3ytcbaLdYZhlfLMyetqhE1hzNpaa+Tnb3RM4ZpdD5oDW3A4rwxDB4qabCoaaFscbKmU5W6DSmqNT98deJuVI8ZxWKlp5Kid4ZHE0ucT7AO1xNgBzJAQGu2FdfDqZ54yM3h7M0hL3Ad13G3dbivMVDW4nVPke1jIaOmJc4gAB0lWXFzibAAR+0qoujvCsTxMidlfNR01PGIYSy9nlgAA3WYB45uceJ0HDq7qs2OxOsrpqWoxJj4DHS+6ZWRiOR8TXVDo42tAyl1y4m5sM7DrayA12KVkm0OIU92PbhTKjdNPmmaTJI8ntuRGR/RDhwJKuTCsBp6Z73U8DIjI2NrsgsCIw4M6o0uA4i/Ei1+AWixfD2U78Ip4GZIo6otawX81tNUnXtPEknW9ypegChvTC8jBKwgkdRg0NtDIwEeBBI9KmSg/TXNlwOq0vm3LfXLGgNFsYP5upPxEf7IW5Wr2Ujy0FKL38hD7WNK2i8hV+d92VnuERFoYCIiAxsTxCOnidNM8MYwXJPsAHMk8loMF2aqcbAmq3PpsPJvFA3SWoaPNfK7k0mxHbbQDR5ifSLtDEcSpqeZpdTU0kb52i/XzZSR32YeX3xC+iKCpjliZJC5ro3ta5jm8C0jS3oXe4faRjFVJLm9vImhHqR3DdgqSmAFPDGwgWDiwOfy4yHrchz5LxxfA2PGWogjkafvmtcPRcaLO2UwOoppKp1RXPqWzy54muv5FvW6rdTbQtFhYdXQC5UgewEEEXBXUJChNq9nG4ZlqaCrdTOkka0QOLnRSuNzYaG2gPnaDtapDsjtM2sY5rmGOohOWaI3Ba4aEi/K4PeDoeRNhV2E0uUb9jH9a7BIGus7luwfha8Rqqx6QKX3LJFikIs6JzWVAAHlYHEN17XA2APePvQqV5aRrRbS+LoayjklrRc8QPFZcJjbre58D7FgQyh7WuabtcA5pHMEXBHoWVC9rdSMx9gXnoPD/2QI2THXF7EeK7KCRbSVeJVctLhRgayFoMtU/yjQXcBEBcOPG1xY5Xdmuvxahr/d0NBideRBO1+7kpmtj90ubxZK4C8ZtxABbqAuvG3m4ant+dCXSSXG9t6eCTcxB9VUHQQQDO6/8ATcNGd/Mdig2AYPNiO0NUyrc+mPudrpmU8nwLQARPkHEEFua3Eg2VnYJgVPRx5KaFsY52853y3HV3pKiuwn+tOJ/iG/8AIU9o462kuhmJZWB4FTUUW7pYGQs0vlGrrc3uOrz3uJKgvQC4NwYuJAAmmLibAAANuSfAexWJiP2GT5D/AJivnbBMckGAQ4dS9apxColjsOLYuoHX7A69rn4Oc8l0Dc3dX0tvfXxTupHOoaaeoEb4wczxui25LuqXBry8tuLB4vwucnEKmXaeq3cJlhwylGZ7yLOlltwA1Gax0GuUXcdSApjhGBR0FThdGxrSIqeteX21dL5AOfx0vvH9tgQOAUpxOFsNJPumtjtHM4ZAG9YhxLtOZOt+1AYmwTQMKoLAD/RaY6dpjaT6ySV3wv7erfCm/Zcs3Aow2lga0ANbFEABoAA0AADsWu2fN6zEidS2eFg7mimgcB+dI8+lAY+00p98cKbyM9ST4ilnA/aKk6jOOEHFcOaW3s2tkabnquayNnDndszuKkyAKAdOjwMDqAT5zoAO87xh+YH1Kfqt+n77jO/HQ/OUB02eYRR0wIIIghBB4ghjbgrPXhQfYo/kM+YL3XjpPMmVgiIsGAvKpqWRtL5HtY0cXOIa0eJOi9VC2MgqNo2wYhlMEcBdBHJ9jklIbfMDodN5x5sAVi1t/Hqac4NorLKzOFz4liUphiklbJO672NLwxhdoS4CwAbbU24L64poGxsaxgs1jQ1oHJoFgB6AsPD6imaRBA+AFrcwijLAQy4GYMbwbewvZbBepitKSRYCrrpO6RJsMBY2he4yN8lOSNzmIPnWF8wIPV0uBe6sVec8LXtLXta5ruLXAEEd4OhWQfG4bV4jUOPlKiYhzjrd2UEk2HIXPAdugVi4dRYocMq21zgKdlNLlZK1rpiWNLm2I1aAQNX3OlgOYvOpw+GGF+6hjjzZb5GNbfUWvYaqDdIFY2LDKtzvhROYPGTqD2uQGJsK8nDaUn8E0egXA9gWu6TMf9y0TmtdaWe7Gdob8Nw8AbX7XBMMxiHD8KpnTyC+5aWtFs0hIzWYL6+cBfgOdlTm0+0EtdOZpdOTGDgxvIDtPaeZ9S4NtaurXc2vhTfrzIYxy8kn6J9v24TJMJYnyRThl8lszXMzWIBIBBzEHUclYFHtSMcxSnfDE+Omw8PlcX5c75XjK0WaSANLjU3yu7lQbGkkAAknQAcSe5fRnR5gnvfQtY4DfSnPJ3OPL/6iw8QTzXTvK6pQ7kknhEzBUL6NDmx7GHGxIMbQbC4aCRb1Nb6gpRFLljvzcTbx/wCgop0QOEmK4zIL6SRM15nNMCfWz2qrYT1SfY1gy0q9pMUgAuSxwA7TYr5v2BwjEcMqTU+8k07w0tjzBzd3fznDqnUjTwJ7V9LouqSFNVW1WLvq4Kn3glBgjnYG3f1t6Yje+TS269qy67bfF5YpI/qelG8Y5t8z9MwIv5neraRAVPSbc4vHGxn1PSnI1rb5n62AH3ncsXD9rsXilqZBs/KfdMjZCMz+rliiisDk1+xX9KuJEBTVZtTi8lXT1PvBMDTsnYG3dZ293WpOTS279q2X1wMX/wDTsv5z/wDArTRAaXZHFJ6mmEtVSGlkLnDdEkkAcDqBxUF/lGvIwqIAkXqowe8buY2PbqAfQrUVUfyiruoKWIW69UzU8iGSAftexAbmJgDQBwAAHgF2SyLxpVCIiALT7R4FSVLM1XGwiME7wksLGi5N3gg5dTodFuHGwuTYDiewKiukHbJ1bKYo3EU7HdUD/aEfDd+4cvFWrOhOrP4XjHU2im2etFtVTUOJw1GHwPZFES2TM5zjPGSM9muPV0vbXsJtwX1Bg+KRVUDJ4JBJHILtcPaCOIINwQdQQQvihSHY/bOrw2TPTSdV3nxPu6J/ym3GvDUEHvsvTQjpWPcsH2EiqbBenejkaBUwTQPtqWgSMv3EEO1+SsnE+m/Dms8lv5HHSwjtbQ6nOQP+/ArYE4xyp4MHLU/u+n1L556WNtG1ThS07s0MTrveOEsguOqebG3OvMm/AArvtRtvXYjBMaankjpY9J3Nu9xDr/ZXgdVpA1A77kgqt0B6SzOdbM5zsoDRck2aOAF+AHYuIYnPcGsaXOcbAAEknsAHFbXZnZ2aulMcOUZRmc5xsGt4XPM624A8VdWyGxcFAMzfKTHjK4AEd0bfgD1k9vIU7m8p0Fjd/saykkaXo72EFMBUVLQZzqxh1EI7T2v+bxU/RF52tWlVlqkQN5Ozn3t3BR/oRiIrcadbqmpaAe8PqCR/Wb61vwtJ0D/+J/lZ/vLp8J5zk+xJTLWREXbJQiIgCIiAIiIAqn/lAygQ0Db9Y1QIHaALE/1h61bCqXp1+2MI/KT+1CtZvEWDflcLkrhePKoREQFfdL+0G5p20sbrPn1fY6iIctD8I6d4a4c1TKn+K4JVYzi9QyljLhEQwud1WRsb1QXO/pEOIAuTcm2htoca2NqqStjpJ2ZXyuY1jhqx4cQ0FjuYufEdi9PZ0lSor/LLEVhEeRdpG2JHYSF1Vs2C3+wk1IzEIHV7S6na4FwsHNv8EyN+EwGxcNbgHQ8FoEQF77WY1T0FZiNNG2OODEsNfIxzLZHTmOYNcwjSzxppoXW7SqIXtPUveGB73OEbcjATfKy7nZW9gzOcbd5XigLF6E/tuf8AE/32K4lTvQn9tz/if77FcS83xL679CCe4REVE0OVDGbABr5HRYhWRb15e4RvDASSTwA14qZIpKVadL5Hgym1sQ2fYyRrHO99sQ0BP2Y8gtFsRhxrKTfT4zVxPzublFRbQWsbON+as2RlwQeBBB8CqmxLY2lGMUlGxj93Ixz5BmJdpvDx5CzB6yuvw+7lOThN5fQlhLO5K/qTj+Pqz9Zb9KfUnH8fVn6y36VFG7G0rscko2tfuYoQ9wzOvmLWcXdl3g+xSr62WH/g5P0jlbr3tOjLTLOTZzSOfqTj+Pqz9Zb9KfUnH8fVn6y36Vx9bLD/AMHJ+kcn1ssP/ByfpHKH9Uo+ZjxEc/UnH8fVn6y36UOykfx9WfrLfpXH1scP/ByfpHKF7AbI09ZDWsma4zQaMc1xtch4HV52cy+vG6s291CvnTnkZUkz16PKapxDfGXEa1gi3diyZ+pdmve5P3o9al/1AtdJFJLX1cxhe17RI8PAIIPMaXsOCwehiFgopHtBzulLX34HKAW5R4PU/XIvLuqqsoxeERyk8hERc0jCIiAjWB7QxYRiVX7sBZBXFkkc4a9wD2ggxvAufhXFhp6dOuK45Hi2LUktIxzqahbMXTOa5rHveAA2MEXJBDTrbn2C8mewOFiAR2EXHqRjQBYAADkNAuj+oy8Hw8c8YySa+WD5q2jiyVlS0cGzzD1PcFrlb3THh8TKSORkMbXunGZzWta52ZshOYga3IB1VQrs2tbxaSkSReUERFYNgiIgLS6EKTrVUpHARsB8cznfM1WqtTs1gUVHDu4WlocQ9wJJ65aAePgtsvK3VVVarmtivJ5YREVc1CIiAKD0Npdp38/c9Nz5Ehvm9v2X2lThQrYLymMYpL945sd+I4kcf/z4fQunwqOarfkSU9zH2U8rjuJzWPUO61PY4N4dnktFPVAeiqz3V8+nlag8OFhmdo7mOv8A9XU+UHEJZuJensYnuERFTNAq+6PDusbxKA/DzPHA6CQEXPhLw8exWCq8iO52pHG1RF3fgjw7NY/nXT4VLFVr90SU9zv0U+TfX0+nkZ+wjm9v9waKwFX+zfktocRiFgJGmTiTdxMb/wDmOKsBQ8Qji4fngxPcIiKkaBERAEREBW3TbVWgp4ub5HP5fAbbx/2nsKqFWr0x4RK7LVGRm6jyxtZrmu65c46W46eACq6nYC9oc7K0kAusTlHaQNTbuXpOH4VusepPDY80Uzi2FjdfLi1CbcfKLb7WbANp6CEwRSTVO8YJHMzvu0tkLiGDg24aL27O1Su7pKSjnf8AOpnUitVvNicL9018EdiW5w5/yGdY37L2t4kLsNkK4RtmNFKWE+blOY2NutGDnA77BTvZGtjpZC5mB1sL5LMLgJJLNuOb2tyi+p+SFrcV0oPRzfk1y+4b5cizkXK4XmCuEREAREQHIUA6MpwKbFKwHzpZXZhzDGueLNP4w+tTbEpskMr9epG92nHRpOnfoq32ar4Ydm6hu+iEson6mdjX3dZg6t8x0F+HDRdnhMfnfb+SWmbrogpsmGh2vlJZHcuWVmnZ5nNTZR3o7p93hdMO1hd+e5zv3qRLmXMtVaT82aS3CIihNQq5248jjWGz8nOYw6HgJLONxxOWXh3c7qxlXPTPHlipZh50cpANyCMwDtLfi1c4fLFxH19jeG5lYw7c7TwHlPBY690jR7Yxp2qeKBdI0mXEMJqm8HPDSbDzS5htc9rXv8FPVY4rHFRPyM1NwiIuWRnpUMs9wtaziPavNbPH6bJLm5P19PP6fStYpa9N06ji+hlrDCIiiMGDjWDxVcW6naXMuHWBLdRe2oN+a1bth6EwiE0zS1pJBu7OLm58pfN6LqRIt41ZxWE2jOWRL622H/8Al3fpJf8AEpY0WAA5LlEnVnP5m33DbYREWhgIiIAiIgCIiAx8SomzwyQuJDZWOYSLXAcLG1wRfVQj60tH+Gqfzov4an6KWnXqU1iDwZTaMfD6QQwxxNJLYmMY0m1yGgAXtzsFkIiiby8sBERDAUd28wB9dSbmMtDw9j2l5cGi1wb2B5OPJSJFtCbhJSW6Mp4Kmq9gMUlDBLWxSCLVgfLM4M4eaDHpwHqVsjvRFLXuZ1sa+hlybCyKejc8XaNAbc/3DvXgpdhNLu4gCNTqfE/5WCksrbx5tPZGYxyzIqadsjS1wuD7O8KJYlSbqTLmvpdEXT4pTj4evHM3qLlkxURFwSEIiIAiIgCIiAIiIAiIgCIiAIiIAiIgCIiAIiIAiIgJFg2FtAbITmJ1A5D6St0iL1dtTjCmlFYLMV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39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331913" y="1268413"/>
            <a:ext cx="719137" cy="3173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881438" y="1916113"/>
            <a:ext cx="719137" cy="2519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300788" y="4292600"/>
            <a:ext cx="719137" cy="12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331913" y="1268760"/>
            <a:ext cx="71913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1043608" y="2159000"/>
            <a:ext cx="13404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1400" b="1" dirty="0" smtClean="0">
                <a:latin typeface="Tahoma" pitchFamily="34" charset="0"/>
              </a:rPr>
              <a:t>Komora </a:t>
            </a:r>
          </a:p>
          <a:p>
            <a:pPr algn="ctr"/>
            <a:r>
              <a:rPr lang="pl-PL" altLang="pl-PL" sz="1400" b="1" dirty="0" smtClean="0">
                <a:latin typeface="Tahoma" pitchFamily="34" charset="0"/>
              </a:rPr>
              <a:t>koksownicza</a:t>
            </a:r>
          </a:p>
          <a:p>
            <a:pPr algn="ctr"/>
            <a:r>
              <a:rPr lang="pl-PL" altLang="pl-PL" sz="1400" b="1" dirty="0" smtClean="0">
                <a:latin typeface="Tahoma" pitchFamily="34" charset="0"/>
              </a:rPr>
              <a:t>(~20 t)</a:t>
            </a:r>
            <a:endParaRPr lang="en-US" altLang="pl-PL" sz="1400" b="1" dirty="0">
              <a:latin typeface="Tahoma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380290" y="2924175"/>
            <a:ext cx="1859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1400" b="1" dirty="0" smtClean="0">
                <a:latin typeface="Tahoma" pitchFamily="34" charset="0"/>
              </a:rPr>
              <a:t>piec półtechniczny</a:t>
            </a:r>
            <a:endParaRPr lang="en-US" altLang="pl-PL" sz="1400" b="1" dirty="0">
              <a:latin typeface="Tahoma" pitchFamily="34" charset="0"/>
            </a:endParaRPr>
          </a:p>
          <a:p>
            <a:pPr algn="ctr"/>
            <a:r>
              <a:rPr lang="en-US" altLang="pl-PL" sz="1400" b="1" dirty="0">
                <a:latin typeface="Tahoma" pitchFamily="34" charset="0"/>
              </a:rPr>
              <a:t>(~400 kg)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6037682" y="3749214"/>
            <a:ext cx="1362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1400" b="1" dirty="0" smtClean="0">
                <a:latin typeface="Tahoma" pitchFamily="34" charset="0"/>
              </a:rPr>
              <a:t>laboratorium</a:t>
            </a:r>
            <a:endParaRPr lang="en-US" altLang="pl-PL" sz="1400" b="1" dirty="0">
              <a:latin typeface="Tahoma" pitchFamily="34" charset="0"/>
            </a:endParaRPr>
          </a:p>
          <a:p>
            <a:pPr algn="ctr"/>
            <a:r>
              <a:rPr lang="en-US" altLang="pl-PL" sz="1400" b="1" dirty="0" smtClean="0">
                <a:latin typeface="Tahoma" pitchFamily="34" charset="0"/>
              </a:rPr>
              <a:t>(~</a:t>
            </a:r>
            <a:r>
              <a:rPr lang="pl-PL" altLang="pl-PL" sz="1400" b="1" dirty="0">
                <a:latin typeface="Tahoma" pitchFamily="34" charset="0"/>
              </a:rPr>
              <a:t>4</a:t>
            </a:r>
            <a:r>
              <a:rPr lang="en-US" altLang="pl-PL" sz="1400" b="1" dirty="0">
                <a:latin typeface="Tahoma" pitchFamily="34" charset="0"/>
              </a:rPr>
              <a:t> kg)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5364163" y="4651375"/>
            <a:ext cx="3445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1800" b="1" dirty="0" smtClean="0"/>
              <a:t>wyniki </a:t>
            </a:r>
            <a:r>
              <a:rPr lang="pl-PL" altLang="pl-PL" sz="1800" b="1" dirty="0" err="1" smtClean="0"/>
              <a:t>korelowalne</a:t>
            </a:r>
            <a:r>
              <a:rPr lang="pl-PL" altLang="pl-PL" sz="1800" b="1" dirty="0" smtClean="0"/>
              <a:t> z wynikami </a:t>
            </a:r>
          </a:p>
          <a:p>
            <a:pPr algn="ctr"/>
            <a:r>
              <a:rPr lang="pl-PL" altLang="pl-PL" sz="1800" b="1" dirty="0" smtClean="0"/>
              <a:t>dla baterii koksowniczej</a:t>
            </a:r>
            <a:endParaRPr lang="en-US" altLang="pl-PL" sz="1800" b="1" dirty="0"/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1476375" y="5084763"/>
            <a:ext cx="4175125" cy="7921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l-PL" altLang="pl-PL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prognozowanie jakości</a:t>
            </a:r>
            <a:endParaRPr lang="en-US" altLang="pl-PL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1692275" y="4508500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>
            <a:off x="4500563" y="4579938"/>
            <a:ext cx="20161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PO CO??? </a:t>
            </a:r>
            <a:endParaRPr lang="en-US" sz="1800" b="1" i="1" dirty="0"/>
          </a:p>
        </p:txBody>
      </p:sp>
      <p:sp>
        <p:nvSpPr>
          <p:cNvPr id="17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4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5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stan </a:t>
            </a:r>
            <a:r>
              <a:rPr lang="pl-PL" sz="1800" b="1" i="1" dirty="0"/>
              <a:t>aktualny </a:t>
            </a:r>
            <a:endParaRPr lang="en-US" sz="1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126876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65100" algn="just">
              <a:buFont typeface="Arial" panose="020B0604020202020204" pitchFamily="34" charset="0"/>
              <a:buChar char="•"/>
            </a:pPr>
            <a:r>
              <a:rPr lang="pl-PL" sz="2000" b="1" dirty="0" smtClean="0"/>
              <a:t>Narzędzia dla prowadzenia laboratoryjnego / półtechnicznego procesu koksowania.</a:t>
            </a:r>
            <a:endParaRPr lang="en-US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17" y="2102299"/>
            <a:ext cx="5040560" cy="34563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361340" cy="32776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0" y="1960484"/>
            <a:ext cx="3904194" cy="4299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56" y="2121515"/>
            <a:ext cx="4456645" cy="383600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17" y="1360858"/>
            <a:ext cx="2980103" cy="44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5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3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stan </a:t>
            </a:r>
            <a:r>
              <a:rPr lang="pl-PL" sz="1800" b="1" i="1" dirty="0"/>
              <a:t>aktualny </a:t>
            </a:r>
            <a:endParaRPr lang="en-US" sz="1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07117" y="773080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algn="ctr"/>
            <a:r>
              <a:rPr lang="pl-PL" sz="2000" b="1" dirty="0" smtClean="0"/>
              <a:t>Narzędzia </a:t>
            </a:r>
            <a:r>
              <a:rPr lang="pl-PL" sz="2000" b="1" dirty="0" err="1" smtClean="0"/>
              <a:t>IChPW</a:t>
            </a:r>
            <a:endParaRPr lang="en-US" sz="2000" b="1" dirty="0"/>
          </a:p>
        </p:txBody>
      </p:sp>
      <p:pic>
        <p:nvPicPr>
          <p:cNvPr id="1026" name="Picture 2" descr="P10407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12081"/>
            <a:ext cx="3477409" cy="26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305340" cy="307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6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1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 smtClean="0"/>
              <a:t>Wprowadzenie</a:t>
            </a:r>
            <a:br>
              <a:rPr lang="pl-PL" b="1" i="1" dirty="0" smtClean="0"/>
            </a:br>
            <a:r>
              <a:rPr lang="pl-PL" sz="1800" b="1" i="1" dirty="0" smtClean="0"/>
              <a:t>stan </a:t>
            </a:r>
            <a:r>
              <a:rPr lang="pl-PL" sz="1800" b="1" i="1" dirty="0"/>
              <a:t>aktualny </a:t>
            </a:r>
            <a:endParaRPr lang="en-US" sz="1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07117" y="773080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algn="ctr"/>
            <a:r>
              <a:rPr lang="pl-PL" sz="2000" b="1" dirty="0" smtClean="0"/>
              <a:t>Narzędzia </a:t>
            </a:r>
            <a:r>
              <a:rPr lang="pl-PL" sz="2000" b="1" dirty="0" err="1" smtClean="0"/>
              <a:t>IChPW</a:t>
            </a:r>
            <a:endParaRPr lang="en-US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340768"/>
            <a:ext cx="6912768" cy="4963013"/>
          </a:xfrm>
          <a:prstGeom prst="rect">
            <a:avLst/>
          </a:prstGeom>
        </p:spPr>
      </p:pic>
      <p:sp>
        <p:nvSpPr>
          <p:cNvPr id="5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7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6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617" y="158823"/>
            <a:ext cx="4978896" cy="1014367"/>
          </a:xfrm>
        </p:spPr>
        <p:txBody>
          <a:bodyPr anchor="ctr"/>
          <a:lstStyle/>
          <a:p>
            <a:pPr algn="ctr"/>
            <a:r>
              <a:rPr lang="pl-PL" b="1" i="1" dirty="0"/>
              <a:t>ZAŁOŻENIA </a:t>
            </a:r>
            <a:endParaRPr lang="en-US" sz="1800" b="1" i="1" dirty="0"/>
          </a:p>
        </p:txBody>
      </p:sp>
      <p:sp>
        <p:nvSpPr>
          <p:cNvPr id="3" name="Prostokąt 2"/>
          <p:cNvSpPr/>
          <p:nvPr/>
        </p:nvSpPr>
        <p:spPr>
          <a:xfrm>
            <a:off x="305455" y="134076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/>
              <a:t>Piec</a:t>
            </a:r>
            <a:endParaRPr lang="pl-PL" b="1" u="sng" dirty="0"/>
          </a:p>
          <a:p>
            <a:r>
              <a:rPr lang="pl-PL" dirty="0"/>
              <a:t>	</a:t>
            </a:r>
            <a:r>
              <a:rPr lang="pl-PL" u="sng" dirty="0"/>
              <a:t>Wymagania konstrukcji pieca</a:t>
            </a:r>
            <a:r>
              <a:rPr lang="pl-PL" dirty="0"/>
              <a:t>:</a:t>
            </a:r>
          </a:p>
          <a:p>
            <a:r>
              <a:rPr lang="pl-PL" dirty="0"/>
              <a:t>	Rurowa komora robocza pieca:		</a:t>
            </a:r>
            <a:r>
              <a:rPr lang="pl-PL" dirty="0" smtClean="0"/>
              <a:t>pionowa</a:t>
            </a:r>
            <a:endParaRPr lang="pl-PL" dirty="0"/>
          </a:p>
          <a:p>
            <a:r>
              <a:rPr lang="pl-PL" dirty="0"/>
              <a:t>	Temperatura maksymalna: 			min. 1200ºC </a:t>
            </a:r>
          </a:p>
          <a:p>
            <a:r>
              <a:rPr lang="pl-PL" dirty="0"/>
              <a:t>	Zakres temperatur badania próbek: 		temp. otoczenia </a:t>
            </a:r>
            <a:r>
              <a:rPr lang="pl-PL" dirty="0">
                <a:latin typeface="Symbol" panose="05050102010706020507" pitchFamily="18" charset="2"/>
              </a:rPr>
              <a:t></a:t>
            </a:r>
            <a:r>
              <a:rPr lang="pl-PL" dirty="0"/>
              <a:t> 1200oC</a:t>
            </a:r>
          </a:p>
          <a:p>
            <a:r>
              <a:rPr lang="pl-PL" dirty="0"/>
              <a:t>	Średnica wewnętrzna grzejnika: 		umożliwiająca bezpieczne </a:t>
            </a:r>
            <a:r>
              <a:rPr lang="pl-PL" dirty="0" smtClean="0"/>
              <a:t>							wprowadzanie </a:t>
            </a:r>
            <a:r>
              <a:rPr lang="pl-PL" dirty="0"/>
              <a:t>retorty</a:t>
            </a:r>
          </a:p>
          <a:p>
            <a:r>
              <a:rPr lang="pl-PL" dirty="0" smtClean="0"/>
              <a:t>						karbonizacyjnej </a:t>
            </a:r>
          </a:p>
          <a:p>
            <a:r>
              <a:rPr lang="pl-PL" dirty="0"/>
              <a:t>	Ilość niezależnych sekcji grzejnych: 		3</a:t>
            </a:r>
          </a:p>
          <a:p>
            <a:r>
              <a:rPr lang="pl-PL" dirty="0"/>
              <a:t>	</a:t>
            </a:r>
            <a:r>
              <a:rPr lang="pl-PL" dirty="0" smtClean="0"/>
              <a:t>Długość </a:t>
            </a:r>
            <a:r>
              <a:rPr lang="pl-PL" dirty="0"/>
              <a:t>części grzejnej:			odpowiednia dla bezpiecznego </a:t>
            </a:r>
            <a:r>
              <a:rPr lang="pl-PL" dirty="0" smtClean="0"/>
              <a:t>						wprowadzania </a:t>
            </a:r>
            <a:r>
              <a:rPr lang="pl-PL" dirty="0"/>
              <a:t>retorty</a:t>
            </a:r>
          </a:p>
          <a:p>
            <a:r>
              <a:rPr lang="pl-PL" dirty="0"/>
              <a:t>						karbonizacyjnej </a:t>
            </a:r>
            <a:endParaRPr lang="pl-PL" dirty="0" smtClean="0"/>
          </a:p>
          <a:p>
            <a:r>
              <a:rPr lang="pl-PL" dirty="0"/>
              <a:t>	Element grzejny:				Kanthal APM lub lepszy</a:t>
            </a:r>
          </a:p>
          <a:p>
            <a:r>
              <a:rPr lang="pl-PL" dirty="0"/>
              <a:t>	Izolacja termiczna:				włókno ceramiczne lub inny </a:t>
            </a:r>
            <a:r>
              <a:rPr lang="pl-PL" dirty="0" smtClean="0"/>
              <a:t>							lepszy </a:t>
            </a:r>
            <a:r>
              <a:rPr lang="pl-PL" dirty="0"/>
              <a:t>materiał</a:t>
            </a:r>
          </a:p>
          <a:p>
            <a:r>
              <a:rPr lang="pl-PL" dirty="0"/>
              <a:t>	Czas nagrzewania pieca do temperatury pracy: 	 zgodnie z wprowadzonym </a:t>
            </a:r>
            <a:r>
              <a:rPr lang="pl-PL" dirty="0" smtClean="0"/>
              <a:t>							programem </a:t>
            </a:r>
            <a:r>
              <a:rPr lang="pl-PL" dirty="0"/>
              <a:t>nagrzewania,</a:t>
            </a:r>
          </a:p>
          <a:p>
            <a:r>
              <a:rPr lang="pl-PL" dirty="0"/>
              <a:t>	</a:t>
            </a:r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8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268760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Termoelementy do regulacji temperatury </a:t>
            </a:r>
          </a:p>
          <a:p>
            <a:r>
              <a:rPr lang="pl-PL" dirty="0"/>
              <a:t>       </a:t>
            </a:r>
            <a:r>
              <a:rPr lang="pl-PL" dirty="0" smtClean="0"/>
              <a:t>	sekcji </a:t>
            </a:r>
            <a:r>
              <a:rPr lang="pl-PL" dirty="0"/>
              <a:t>grzewczych:                                  	</a:t>
            </a:r>
            <a:r>
              <a:rPr lang="pl-PL" dirty="0" smtClean="0"/>
              <a:t>	3 </a:t>
            </a:r>
            <a:r>
              <a:rPr lang="pl-PL" dirty="0"/>
              <a:t>szt. termopar, po jednej dla </a:t>
            </a:r>
            <a:r>
              <a:rPr lang="pl-PL" dirty="0" smtClean="0"/>
              <a:t>						każdej </a:t>
            </a:r>
            <a:r>
              <a:rPr lang="pl-PL" dirty="0"/>
              <a:t>sekcji, odpowiednie</a:t>
            </a:r>
          </a:p>
          <a:p>
            <a:r>
              <a:rPr lang="pl-PL" dirty="0"/>
              <a:t>  	Dodatkowe punkty pomiaru temperatury:	1. zewnętrzna ścianka retorty, </a:t>
            </a:r>
          </a:p>
          <a:p>
            <a:r>
              <a:rPr lang="pl-PL" dirty="0" smtClean="0"/>
              <a:t>						2</a:t>
            </a:r>
            <a:r>
              <a:rPr lang="pl-PL" dirty="0"/>
              <a:t>. wewnątrz wsadu, </a:t>
            </a:r>
          </a:p>
          <a:p>
            <a:r>
              <a:rPr lang="pl-PL" dirty="0" smtClean="0"/>
              <a:t>						3</a:t>
            </a:r>
            <a:r>
              <a:rPr lang="pl-PL" dirty="0"/>
              <a:t>. na ściance pokrywy </a:t>
            </a:r>
            <a:r>
              <a:rPr lang="pl-PL" dirty="0" smtClean="0"/>
              <a:t>							grzewczej </a:t>
            </a:r>
            <a:r>
              <a:rPr lang="pl-PL" dirty="0"/>
              <a:t>wewnątrz retorty </a:t>
            </a:r>
            <a:r>
              <a:rPr lang="pl-PL" dirty="0" smtClean="0"/>
              <a:t>							(</a:t>
            </a:r>
            <a:r>
              <a:rPr lang="pl-PL" dirty="0"/>
              <a:t>wewnątrz komory </a:t>
            </a:r>
            <a:r>
              <a:rPr lang="pl-PL" dirty="0" smtClean="0"/>
              <a:t>							odgazowania </a:t>
            </a:r>
            <a:r>
              <a:rPr lang="pl-PL" dirty="0"/>
              <a:t>w strefie rozkładu </a:t>
            </a:r>
            <a:r>
              <a:rPr lang="pl-PL" dirty="0" smtClean="0"/>
              <a:t>						produktów </a:t>
            </a:r>
            <a:r>
              <a:rPr lang="pl-PL" dirty="0"/>
              <a:t>lotnych </a:t>
            </a:r>
            <a:r>
              <a:rPr lang="pl-PL" dirty="0" smtClean="0"/>
              <a:t>							koksowania</a:t>
            </a:r>
            <a:r>
              <a:rPr lang="pl-PL" dirty="0"/>
              <a:t>), </a:t>
            </a:r>
          </a:p>
          <a:p>
            <a:r>
              <a:rPr lang="pl-PL" dirty="0" smtClean="0"/>
              <a:t>						4</a:t>
            </a:r>
            <a:r>
              <a:rPr lang="pl-PL" dirty="0"/>
              <a:t>. wylot gazu z retorty do </a:t>
            </a:r>
            <a:r>
              <a:rPr lang="pl-PL" dirty="0" smtClean="0"/>
              <a:t>							chłodnicy</a:t>
            </a:r>
            <a:r>
              <a:rPr lang="pl-PL" dirty="0"/>
              <a:t>; </a:t>
            </a:r>
          </a:p>
          <a:p>
            <a:r>
              <a:rPr lang="pl-PL" dirty="0" smtClean="0"/>
              <a:t>						5</a:t>
            </a:r>
            <a:r>
              <a:rPr lang="pl-PL" dirty="0"/>
              <a:t>. wylot gazu z </a:t>
            </a:r>
            <a:r>
              <a:rPr lang="pl-PL" dirty="0" smtClean="0"/>
              <a:t>chłodnicy 							wodnej</a:t>
            </a:r>
            <a:endParaRPr lang="pl-PL" dirty="0"/>
          </a:p>
          <a:p>
            <a:r>
              <a:rPr lang="pl-PL" dirty="0"/>
              <a:t>	</a:t>
            </a:r>
            <a:r>
              <a:rPr lang="pl-PL" dirty="0" smtClean="0"/>
              <a:t>System </a:t>
            </a:r>
            <a:r>
              <a:rPr lang="pl-PL" dirty="0"/>
              <a:t>sterowania:        			</a:t>
            </a:r>
            <a:r>
              <a:rPr lang="pl-PL" dirty="0" smtClean="0"/>
              <a:t>automatyczny</a:t>
            </a:r>
          </a:p>
          <a:p>
            <a:r>
              <a:rPr lang="pl-PL" dirty="0"/>
              <a:t>	Komunikacja zdalna Ethernet/Wi-Fi.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81617" y="158823"/>
            <a:ext cx="4978896" cy="10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776"/>
                </a:solidFill>
                <a:latin typeface="Myriad Web Pro" pitchFamily="34" charset="-18"/>
              </a:defRPr>
            </a:lvl9pPr>
          </a:lstStyle>
          <a:p>
            <a:pPr algn="ctr"/>
            <a:r>
              <a:rPr lang="pl-PL" b="1" i="1" smtClean="0"/>
              <a:t>ZAŁOŻENIA </a:t>
            </a:r>
            <a:endParaRPr lang="en-US" sz="1800" b="1" i="1" dirty="0"/>
          </a:p>
        </p:txBody>
      </p:sp>
      <p:sp>
        <p:nvSpPr>
          <p:cNvPr id="4" name="Symbol zastępczy numeru slajdu 22"/>
          <p:cNvSpPr txBox="1">
            <a:spLocks/>
          </p:cNvSpPr>
          <p:nvPr/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defPPr>
              <a:defRPr lang="pl-PL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948C73-E1E1-4E49-85A9-B333403E19A6}" type="slidenum">
              <a:rPr lang="pl-PL" smtClean="0"/>
              <a:pPr>
                <a:defRPr/>
              </a:pPr>
              <a:t>9</a:t>
            </a:fld>
            <a:r>
              <a:rPr lang="pl-PL" smtClean="0"/>
              <a:t>/39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 ik 2013 pl">
  <a:themeElements>
    <a:clrScheme name="IChPW">
      <a:dk1>
        <a:srgbClr val="00277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776"/>
      </a:hlink>
      <a:folHlink>
        <a:srgbClr val="002776"/>
      </a:folHlink>
    </a:clrScheme>
    <a:fontScheme name="IChPW">
      <a:majorFont>
        <a:latin typeface="Myriad Web Pro"/>
        <a:ea typeface=""/>
        <a:cs typeface=""/>
      </a:majorFont>
      <a:minorFont>
        <a:latin typeface="Myriad Pro"/>
        <a:ea typeface=""/>
        <a:cs typeface="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ik 2013 pl</Template>
  <TotalTime>2574</TotalTime>
  <Words>645</Words>
  <Application>Microsoft Office PowerPoint</Application>
  <PresentationFormat>Pokaz na ekranie (4:3)</PresentationFormat>
  <Paragraphs>237</Paragraphs>
  <Slides>39</Slides>
  <Notes>39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szablon ik 2013 pl</vt:lpstr>
      <vt:lpstr>B. Mertas, A. Sobolewski, M. Ściążko, M. Janasik    Instytut Chemicznej Przeróbki Węgla, Zabrze</vt:lpstr>
      <vt:lpstr>Zawartość</vt:lpstr>
      <vt:lpstr>PROGNOZOWANIE JAKOŚCI KOKSU</vt:lpstr>
      <vt:lpstr>Wprowadzenie PO CO??? </vt:lpstr>
      <vt:lpstr>Wprowadzenie stan aktualny </vt:lpstr>
      <vt:lpstr>Wprowadzenie stan aktualny </vt:lpstr>
      <vt:lpstr>Wprowadzenie stan aktualny </vt:lpstr>
      <vt:lpstr>ZAŁOŻENIA </vt:lpstr>
      <vt:lpstr>Prezentacja programu PowerPoint</vt:lpstr>
      <vt:lpstr>ZAŁOŻENIA </vt:lpstr>
      <vt:lpstr>ZAŁOŻENIA </vt:lpstr>
      <vt:lpstr>PROTOTYP</vt:lpstr>
      <vt:lpstr>PROTOTYP</vt:lpstr>
      <vt:lpstr>PROTOTYP</vt:lpstr>
      <vt:lpstr>PROTOTYP</vt:lpstr>
      <vt:lpstr>PROTOTYP</vt:lpstr>
      <vt:lpstr>PROTOTYP</vt:lpstr>
      <vt:lpstr>Wizualizacja</vt:lpstr>
      <vt:lpstr>KARBOTEST 2015</vt:lpstr>
      <vt:lpstr>Zastrzeżenia</vt:lpstr>
      <vt:lpstr>OCENA REAKCYJNOŚCI  KOKSU</vt:lpstr>
      <vt:lpstr>Wprowadzenie stan aktualny </vt:lpstr>
      <vt:lpstr>Wprowadzenie stan aktualny </vt:lpstr>
      <vt:lpstr>ZAŁOŻENIA</vt:lpstr>
      <vt:lpstr>Prezentacja programu PowerPoint</vt:lpstr>
      <vt:lpstr>ZAŁOŻENIA</vt:lpstr>
      <vt:lpstr>ZAŁOŻENIA</vt:lpstr>
      <vt:lpstr>PROTOTYP</vt:lpstr>
      <vt:lpstr>PROTOTYP</vt:lpstr>
      <vt:lpstr>PROTOTYP</vt:lpstr>
      <vt:lpstr>OZNACZANIE CIŚNIENIA ROZPRĘŻANIA</vt:lpstr>
      <vt:lpstr>Wprowadzenie PROJEKT</vt:lpstr>
      <vt:lpstr>Prezentacja programu PowerPoint</vt:lpstr>
      <vt:lpstr>PROTOTYP</vt:lpstr>
      <vt:lpstr>PROTOTYP</vt:lpstr>
      <vt:lpstr>PROTOTYP</vt:lpstr>
      <vt:lpstr>PROTOTYP</vt:lpstr>
      <vt:lpstr>Zastrzeżenia</vt:lpstr>
      <vt:lpstr>Dziękuję za uwagę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Inteligentna koksownia spełniająca wymagania najlepszej dostępnej techniki</dc:title>
  <dc:creator>J-9</dc:creator>
  <cp:lastModifiedBy>Grzegorz SIMLA</cp:lastModifiedBy>
  <cp:revision>160</cp:revision>
  <dcterms:created xsi:type="dcterms:W3CDTF">2014-07-08T06:53:40Z</dcterms:created>
  <dcterms:modified xsi:type="dcterms:W3CDTF">2015-10-15T11:30:42Z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